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67" r:id="rId2"/>
    <p:sldId id="268" r:id="rId3"/>
    <p:sldId id="269" r:id="rId4"/>
    <p:sldId id="258" r:id="rId5"/>
    <p:sldId id="256" r:id="rId6"/>
    <p:sldId id="257" r:id="rId7"/>
    <p:sldId id="260" r:id="rId8"/>
    <p:sldId id="259" r:id="rId9"/>
    <p:sldId id="261" r:id="rId10"/>
    <p:sldId id="270" r:id="rId11"/>
    <p:sldId id="262" r:id="rId12"/>
    <p:sldId id="264" r:id="rId13"/>
    <p:sldId id="272" r:id="rId14"/>
    <p:sldId id="263" r:id="rId15"/>
    <p:sldId id="265" r:id="rId16"/>
    <p:sldId id="271" r:id="rId17"/>
    <p:sldId id="266" r:id="rId18"/>
    <p:sldId id="273" r:id="rId19"/>
    <p:sldId id="27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1"/>
    <p:restoredTop sz="91393"/>
  </p:normalViewPr>
  <p:slideViewPr>
    <p:cSldViewPr snapToGrid="0" snapToObjects="1">
      <p:cViewPr>
        <p:scale>
          <a:sx n="75" d="100"/>
          <a:sy n="75" d="100"/>
        </p:scale>
        <p:origin x="1488" y="272"/>
      </p:cViewPr>
      <p:guideLst/>
    </p:cSldViewPr>
  </p:slideViewPr>
  <p:notesTextViewPr>
    <p:cViewPr>
      <p:scale>
        <a:sx n="1" d="1"/>
        <a:sy n="1" d="1"/>
      </p:scale>
      <p:origin x="0" y="0"/>
    </p:cViewPr>
  </p:notesTextViewPr>
  <p:notesViewPr>
    <p:cSldViewPr snapToGrid="0" snapToObjects="1">
      <p:cViewPr varScale="1">
        <p:scale>
          <a:sx n="75" d="100"/>
          <a:sy n="75" d="100"/>
        </p:scale>
        <p:origin x="3096"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17FE0-F398-D745-8C07-2B2C2261C5F9}" type="datetimeFigureOut">
              <a:rPr kumimoji="1" lang="zh-CN" altLang="en-US" smtClean="0"/>
              <a:t>2018/5/1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69FC84-641C-1343-B38C-F11DBDCDC414}" type="slidenum">
              <a:rPr kumimoji="1" lang="zh-CN" altLang="en-US" smtClean="0"/>
              <a:t>‹#›</a:t>
            </a:fld>
            <a:endParaRPr kumimoji="1" lang="zh-CN" altLang="en-US"/>
          </a:p>
        </p:txBody>
      </p:sp>
    </p:spTree>
    <p:extLst>
      <p:ext uri="{BB962C8B-B14F-4D97-AF65-F5344CB8AC3E}">
        <p14:creationId xmlns:p14="http://schemas.microsoft.com/office/powerpoint/2010/main" val="122142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2D9D-CEB0-FD4A-8607-00E5449049CB}" type="datetimeFigureOut">
              <a:rPr kumimoji="1" lang="zh-CN" altLang="en-US" smtClean="0"/>
              <a:t>2018/5/1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C48CA-E937-1145-9489-83E86793B4F7}" type="slidenum">
              <a:rPr kumimoji="1" lang="zh-CN" altLang="en-US" smtClean="0"/>
              <a:t>‹#›</a:t>
            </a:fld>
            <a:endParaRPr kumimoji="1" lang="zh-CN" altLang="en-US"/>
          </a:p>
        </p:txBody>
      </p:sp>
    </p:spTree>
    <p:extLst>
      <p:ext uri="{BB962C8B-B14F-4D97-AF65-F5344CB8AC3E}">
        <p14:creationId xmlns:p14="http://schemas.microsoft.com/office/powerpoint/2010/main" val="70041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1C48CA-E937-1145-9489-83E86793B4F7}" type="slidenum">
              <a:rPr kumimoji="1" lang="zh-CN" altLang="en-US" smtClean="0"/>
              <a:t>12</a:t>
            </a:fld>
            <a:endParaRPr kumimoji="1" lang="zh-CN" altLang="en-US"/>
          </a:p>
        </p:txBody>
      </p:sp>
    </p:spTree>
    <p:extLst>
      <p:ext uri="{BB962C8B-B14F-4D97-AF65-F5344CB8AC3E}">
        <p14:creationId xmlns:p14="http://schemas.microsoft.com/office/powerpoint/2010/main" val="1595871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79650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2"/>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smtClean="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3311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8001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68968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charset="0"/>
              </a:defRPr>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p:txBody>
          <a:bodyPr/>
          <a:lstStyle>
            <a:lvl1pPr>
              <a:defRPr baseline="0">
                <a:latin typeface="Times New Roman" charset="0"/>
              </a:defRPr>
            </a:lvl1pPr>
            <a:lvl2pPr>
              <a:defRPr baseline="0">
                <a:latin typeface="Times New Roman" charset="0"/>
              </a:defRPr>
            </a:lvl2pPr>
            <a:lvl3pPr>
              <a:defRPr baseline="0">
                <a:latin typeface="Times New Roman" charset="0"/>
              </a:defRPr>
            </a:lvl3pPr>
            <a:lvl4pPr>
              <a:defRPr baseline="0">
                <a:latin typeface="Times New Roman" charset="0"/>
              </a:defRPr>
            </a:lvl4pPr>
            <a:lvl5pPr>
              <a:defRPr baseline="0">
                <a:latin typeface="Times New Roman" charset="0"/>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90850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8683"/>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6529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8966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928255"/>
            <a:ext cx="10514012" cy="76243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5955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4883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75118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84620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483214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60437"/>
            <a:ext cx="10515600" cy="730251"/>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4787E-B0CF-114C-8D27-1C4C2078C762}" type="datetimeFigureOut">
              <a:rPr kumimoji="1" lang="zh-CN" altLang="en-US" smtClean="0"/>
              <a:t>2018/5/1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13"/>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smtClean="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11951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4400" dirty="0" smtClean="0">
                <a:solidFill>
                  <a:schemeClr val="accent1">
                    <a:lumMod val="75000"/>
                  </a:schemeClr>
                </a:solidFill>
                <a:latin typeface="Times New Roman" charset="0"/>
                <a:ea typeface="Times New Roman" charset="0"/>
                <a:cs typeface="Times New Roman" charset="0"/>
              </a:rPr>
              <a:t>Comparing the NLST and PLCO</a:t>
            </a:r>
            <a:r>
              <a:rPr kumimoji="1" lang="en-US" altLang="zh-CN" sz="4400" baseline="-25000" dirty="0" smtClean="0">
                <a:solidFill>
                  <a:schemeClr val="accent1">
                    <a:lumMod val="75000"/>
                  </a:schemeClr>
                </a:solidFill>
                <a:latin typeface="Times New Roman" charset="0"/>
                <a:ea typeface="Times New Roman" charset="0"/>
                <a:cs typeface="Times New Roman" charset="0"/>
              </a:rPr>
              <a:t>m2012 </a:t>
            </a:r>
            <a:r>
              <a:rPr kumimoji="1" lang="en-US" altLang="zh-CN" sz="4400" dirty="0" smtClean="0">
                <a:solidFill>
                  <a:schemeClr val="accent1">
                    <a:lumMod val="75000"/>
                  </a:schemeClr>
                </a:solidFill>
                <a:latin typeface="Times New Roman" charset="0"/>
                <a:ea typeface="Times New Roman" charset="0"/>
                <a:cs typeface="Times New Roman" charset="0"/>
              </a:rPr>
              <a:t>selection criteria for lung cancer screening test</a:t>
            </a:r>
            <a:endParaRPr kumimoji="1" lang="zh-CN" altLang="en-US" sz="4400" baseline="-25000" dirty="0">
              <a:solidFill>
                <a:schemeClr val="accent1">
                  <a:lumMod val="75000"/>
                </a:schemeClr>
              </a:solidFill>
              <a:latin typeface="Times New Roman" charset="0"/>
              <a:ea typeface="Times New Roman" charset="0"/>
              <a:cs typeface="Times New Roman" charset="0"/>
            </a:endParaRPr>
          </a:p>
        </p:txBody>
      </p:sp>
      <p:sp>
        <p:nvSpPr>
          <p:cNvPr id="3" name="副标题 2"/>
          <p:cNvSpPr>
            <a:spLocks noGrp="1"/>
          </p:cNvSpPr>
          <p:nvPr>
            <p:ph type="subTitle" idx="1"/>
          </p:nvPr>
        </p:nvSpPr>
        <p:spPr>
          <a:xfrm>
            <a:off x="1966912" y="4396582"/>
            <a:ext cx="9144000" cy="1089818"/>
          </a:xfrm>
        </p:spPr>
        <p:txBody>
          <a:bodyPr>
            <a:normAutofit/>
          </a:bodyPr>
          <a:lstStyle/>
          <a:p>
            <a:pPr algn="l"/>
            <a:r>
              <a:rPr kumimoji="1" lang="en-US" altLang="zh-CN" dirty="0" smtClean="0">
                <a:latin typeface="Times New Roman" charset="0"/>
                <a:ea typeface="Times New Roman" charset="0"/>
                <a:cs typeface="Times New Roman" charset="0"/>
              </a:rPr>
              <a:t>Grace Sun, Haoran Zhuo</a:t>
            </a:r>
          </a:p>
          <a:p>
            <a:pPr algn="l"/>
            <a:r>
              <a:rPr kumimoji="1" lang="en-US" altLang="zh-CN" dirty="0" smtClean="0">
                <a:latin typeface="Times New Roman" charset="0"/>
                <a:ea typeface="Times New Roman" charset="0"/>
                <a:cs typeface="Times New Roman" charset="0"/>
              </a:rPr>
              <a:t>May 2, 2018</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133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smtClean="0"/>
              <a:t>Parameter estimation---</a:t>
            </a:r>
            <a:r>
              <a:rPr kumimoji="1" lang="en-US" altLang="zh-CN" sz="3600" smtClean="0"/>
              <a:t>Health Utility and discount</a:t>
            </a:r>
            <a:endParaRPr kumimoji="1" lang="zh-CN" altLang="en-US" sz="3600" dirty="0"/>
          </a:p>
        </p:txBody>
      </p:sp>
      <p:sp>
        <p:nvSpPr>
          <p:cNvPr id="3" name="内容占位符 2"/>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119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a:t>
            </a:r>
            <a:r>
              <a:rPr kumimoji="1" lang="zh-CN" altLang="en-US" dirty="0" smtClean="0"/>
              <a:t> </a:t>
            </a:r>
            <a:r>
              <a:rPr kumimoji="1" lang="en-US" altLang="zh-CN" dirty="0" smtClean="0"/>
              <a:t>for Overall</a:t>
            </a:r>
            <a:endParaRPr kumimoji="1" lang="zh-CN" altLang="en-US" dirty="0"/>
          </a:p>
        </p:txBody>
      </p:sp>
      <p:sp>
        <p:nvSpPr>
          <p:cNvPr id="3" name="内容占位符 2"/>
          <p:cNvSpPr>
            <a:spLocks noGrp="1"/>
          </p:cNvSpPr>
          <p:nvPr>
            <p:ph idx="1"/>
          </p:nvPr>
        </p:nvSpPr>
        <p:spPr>
          <a:xfrm>
            <a:off x="838200" y="1847850"/>
            <a:ext cx="9471023" cy="4351338"/>
          </a:xfrm>
        </p:spPr>
        <p:txBody>
          <a:bodyPr>
            <a:normAutofit/>
          </a:bodyPr>
          <a:lstStyle/>
          <a:p>
            <a:r>
              <a:rPr kumimoji="1" lang="en-US" altLang="zh-CN" sz="1800" dirty="0"/>
              <a:t>LDCT Screening: </a:t>
            </a:r>
            <a:endParaRPr kumimoji="1" lang="en-US" altLang="zh-CN" sz="1800" dirty="0" smtClean="0"/>
          </a:p>
          <a:p>
            <a:pPr lvl="1"/>
            <a:r>
              <a:rPr kumimoji="1" lang="en-US" altLang="zh-CN" sz="1400" dirty="0" smtClean="0"/>
              <a:t> </a:t>
            </a:r>
            <a:r>
              <a:rPr kumimoji="1" lang="en-US" altLang="zh-CN" sz="1400" dirty="0"/>
              <a:t>Estimate of mean survival time and 95% confidence interval: 7.45 (7.34, 7.56)  </a:t>
            </a:r>
            <a:endParaRPr kumimoji="1" lang="en-US" altLang="zh-CN" sz="1400" dirty="0" smtClean="0"/>
          </a:p>
          <a:p>
            <a:pPr lvl="1"/>
            <a:r>
              <a:rPr kumimoji="1" lang="en-US" altLang="zh-CN" sz="1400" dirty="0" smtClean="0"/>
              <a:t>Estimate </a:t>
            </a:r>
            <a:r>
              <a:rPr kumimoji="1" lang="en-US" altLang="zh-CN" sz="1400" dirty="0"/>
              <a:t>of discounted cost and 95% confidence interval: $24,146 ($23,944, $24,347)  </a:t>
            </a:r>
            <a:endParaRPr kumimoji="1" lang="en-US" altLang="zh-CN" sz="1400" dirty="0" smtClean="0"/>
          </a:p>
          <a:p>
            <a:pPr lvl="1"/>
            <a:r>
              <a:rPr kumimoji="1" lang="en-US" altLang="zh-CN" sz="1400" dirty="0" smtClean="0"/>
              <a:t>Estimate </a:t>
            </a:r>
            <a:r>
              <a:rPr kumimoji="1" lang="en-US" altLang="zh-CN" sz="1400" dirty="0"/>
              <a:t>of discounted utility and 95% confidence interval: 7.61 (7.51, 7.70</a:t>
            </a:r>
            <a:r>
              <a:rPr kumimoji="1" lang="en-US" altLang="zh-CN" sz="1400" dirty="0" smtClean="0"/>
              <a:t>)</a:t>
            </a:r>
          </a:p>
          <a:p>
            <a:r>
              <a:rPr kumimoji="1" lang="en-US" altLang="zh-CN" sz="1800" dirty="0" smtClean="0"/>
              <a:t>PLCO </a:t>
            </a:r>
            <a:r>
              <a:rPr kumimoji="1" lang="en-US" altLang="zh-CN" sz="1800" dirty="0"/>
              <a:t>Screening: </a:t>
            </a:r>
            <a:endParaRPr kumimoji="1" lang="en-US" altLang="zh-CN" sz="1800" dirty="0" smtClean="0"/>
          </a:p>
          <a:p>
            <a:pPr lvl="1"/>
            <a:r>
              <a:rPr kumimoji="1" lang="en-US" altLang="zh-CN" sz="1400" dirty="0" smtClean="0"/>
              <a:t> </a:t>
            </a:r>
            <a:r>
              <a:rPr kumimoji="1" lang="en-US" altLang="zh-CN" sz="1400" dirty="0"/>
              <a:t>Estimate of mean survival time and 95% confidence interval: 7.66 (7.54, 7.77)  </a:t>
            </a:r>
            <a:endParaRPr kumimoji="1" lang="en-US" altLang="zh-CN" sz="1400" dirty="0" smtClean="0"/>
          </a:p>
          <a:p>
            <a:pPr lvl="1"/>
            <a:r>
              <a:rPr kumimoji="1" lang="en-US" altLang="zh-CN" sz="1400" dirty="0" smtClean="0"/>
              <a:t>Estimate </a:t>
            </a:r>
            <a:r>
              <a:rPr kumimoji="1" lang="en-US" altLang="zh-CN" sz="1400" dirty="0"/>
              <a:t>of discounted cost and 95% confidence interval: $26,505 ($26,320, $26,689)  </a:t>
            </a:r>
            <a:endParaRPr kumimoji="1" lang="en-US" altLang="zh-CN" sz="1400" dirty="0" smtClean="0"/>
          </a:p>
          <a:p>
            <a:pPr lvl="1"/>
            <a:r>
              <a:rPr kumimoji="1" lang="en-US" altLang="zh-CN" sz="1400" dirty="0" smtClean="0"/>
              <a:t>Estimate of discounted utility and 95% confidence interval: 8.09 (7.99, 8.19)</a:t>
            </a:r>
          </a:p>
          <a:p>
            <a:r>
              <a:rPr kumimoji="1" lang="en-US" altLang="zh-CN" sz="1800" dirty="0" smtClean="0"/>
              <a:t>Average increase in survival time and 95% confidence interval: 0.21 (-0.07, 0.49)</a:t>
            </a:r>
          </a:p>
          <a:p>
            <a:r>
              <a:rPr kumimoji="1" lang="en-US" altLang="zh-CN" sz="1800" dirty="0" smtClean="0"/>
              <a:t>Average increase in discounted cost and 95% confidence interval: $2,359 ($1,873, $2,844)</a:t>
            </a:r>
          </a:p>
          <a:p>
            <a:r>
              <a:rPr kumimoji="1" lang="en-US" altLang="zh-CN" sz="1800" dirty="0" smtClean="0"/>
              <a:t>Average increase in discounted utility and 95% confidence interval: 0.48 (0.24, 0.72)</a:t>
            </a:r>
            <a:endParaRPr kumimoji="1" lang="zh-CN" altLang="en-US" sz="1800" dirty="0"/>
          </a:p>
        </p:txBody>
      </p:sp>
    </p:spTree>
    <p:extLst>
      <p:ext uri="{BB962C8B-B14F-4D97-AF65-F5344CB8AC3E}">
        <p14:creationId xmlns:p14="http://schemas.microsoft.com/office/powerpoint/2010/main" val="113554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414"/>
            <a:ext cx="10515600" cy="730251"/>
          </a:xfrm>
        </p:spPr>
        <p:txBody>
          <a:bodyPr/>
          <a:lstStyle/>
          <a:p>
            <a:r>
              <a:rPr kumimoji="1" lang="en-US" altLang="zh-CN" dirty="0" smtClean="0"/>
              <a:t>Results for mean survival time</a:t>
            </a:r>
            <a:endParaRPr kumimoji="1" lang="zh-CN" altLang="en-US" dirty="0"/>
          </a:p>
        </p:txBody>
      </p:sp>
      <p:pic>
        <p:nvPicPr>
          <p:cNvPr id="3" name="图片 2"/>
          <p:cNvPicPr>
            <a:picLocks noChangeAspect="1"/>
          </p:cNvPicPr>
          <p:nvPr/>
        </p:nvPicPr>
        <p:blipFill>
          <a:blip r:embed="rId3"/>
          <a:stretch>
            <a:fillRect/>
          </a:stretch>
        </p:blipFill>
        <p:spPr>
          <a:xfrm>
            <a:off x="5811969" y="1613995"/>
            <a:ext cx="6060944" cy="4545708"/>
          </a:xfrm>
          <a:prstGeom prst="rect">
            <a:avLst/>
          </a:prstGeom>
        </p:spPr>
      </p:pic>
      <p:pic>
        <p:nvPicPr>
          <p:cNvPr id="4" name="图片 3"/>
          <p:cNvPicPr>
            <a:picLocks noChangeAspect="1"/>
          </p:cNvPicPr>
          <p:nvPr/>
        </p:nvPicPr>
        <p:blipFill>
          <a:blip r:embed="rId4"/>
          <a:stretch>
            <a:fillRect/>
          </a:stretch>
        </p:blipFill>
        <p:spPr>
          <a:xfrm>
            <a:off x="188185" y="1613995"/>
            <a:ext cx="6273800" cy="4705350"/>
          </a:xfrm>
          <a:prstGeom prst="rect">
            <a:avLst/>
          </a:prstGeom>
        </p:spPr>
      </p:pic>
    </p:spTree>
    <p:extLst>
      <p:ext uri="{BB962C8B-B14F-4D97-AF65-F5344CB8AC3E}">
        <p14:creationId xmlns:p14="http://schemas.microsoft.com/office/powerpoint/2010/main" val="151806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 for ICER of Overall</a:t>
            </a:r>
            <a:endParaRPr kumimoji="1" lang="zh-CN" altLang="en-US" dirty="0"/>
          </a:p>
        </p:txBody>
      </p:sp>
      <p:graphicFrame>
        <p:nvGraphicFramePr>
          <p:cNvPr id="4" name="Table 7"/>
          <p:cNvGraphicFramePr>
            <a:graphicFrameLocks noGrp="1"/>
          </p:cNvGraphicFramePr>
          <p:nvPr>
            <p:extLst>
              <p:ext uri="{D42A27DB-BD31-4B8C-83A1-F6EECF244321}">
                <p14:modId xmlns:p14="http://schemas.microsoft.com/office/powerpoint/2010/main" val="2145382034"/>
              </p:ext>
            </p:extLst>
          </p:nvPr>
        </p:nvGraphicFramePr>
        <p:xfrm>
          <a:off x="888747" y="2194560"/>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LDCT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24,145</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(23,994,  24,347)</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26,504</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4906</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(26,320, 26,689</a:t>
                      </a:r>
                      <a:r>
                        <a:rPr lang="en-US" altLang="zh-CN" sz="1800" b="0" i="0" u="none" strike="noStrike" baseline="0"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(3851,</a:t>
                      </a:r>
                      <a:r>
                        <a:rPr lang="en-US" altLang="zh-CN" sz="1800" b="0" i="0" u="none" strike="noStrike" baseline="0" dirty="0" smtClean="0">
                          <a:solidFill>
                            <a:srgbClr val="000000"/>
                          </a:solidFill>
                          <a:effectLst/>
                          <a:latin typeface="等线" panose="020F0502020204030204"/>
                        </a:rPr>
                        <a:t> 6706</a:t>
                      </a:r>
                      <a:r>
                        <a:rPr lang="en-US" altLang="zh-CN" sz="1800" b="0" i="0" u="none" strike="noStrike"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3720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1" y="1088851"/>
            <a:ext cx="10515600" cy="539751"/>
          </a:xfrm>
        </p:spPr>
        <p:txBody>
          <a:bodyPr>
            <a:normAutofit fontScale="90000"/>
          </a:bodyPr>
          <a:lstStyle/>
          <a:p>
            <a:r>
              <a:rPr kumimoji="1" lang="en-US" altLang="zh-CN" dirty="0" smtClean="0"/>
              <a:t>Results fo</a:t>
            </a:r>
            <a:r>
              <a:rPr kumimoji="1" lang="en-US" altLang="zh-CN" dirty="0" smtClean="0"/>
              <a:t>r Cost-effectiveness </a:t>
            </a:r>
            <a:r>
              <a:rPr kumimoji="1" lang="en-US" altLang="zh-CN" smtClean="0"/>
              <a:t>and Cost-utility</a:t>
            </a:r>
            <a:endParaRPr kumimoji="1" lang="zh-CN" altLang="en-US" dirty="0"/>
          </a:p>
        </p:txBody>
      </p:sp>
      <p:pic>
        <p:nvPicPr>
          <p:cNvPr id="7" name="图片 6"/>
          <p:cNvPicPr>
            <a:picLocks noChangeAspect="1"/>
          </p:cNvPicPr>
          <p:nvPr/>
        </p:nvPicPr>
        <p:blipFill>
          <a:blip r:embed="rId2"/>
          <a:stretch>
            <a:fillRect/>
          </a:stretch>
        </p:blipFill>
        <p:spPr>
          <a:xfrm>
            <a:off x="909637" y="1628602"/>
            <a:ext cx="4905374" cy="4633293"/>
          </a:xfrm>
          <a:prstGeom prst="rect">
            <a:avLst/>
          </a:prstGeom>
        </p:spPr>
      </p:pic>
      <p:pic>
        <p:nvPicPr>
          <p:cNvPr id="8" name="图片 7"/>
          <p:cNvPicPr>
            <a:picLocks noChangeAspect="1"/>
          </p:cNvPicPr>
          <p:nvPr/>
        </p:nvPicPr>
        <p:blipFill>
          <a:blip r:embed="rId3"/>
          <a:stretch>
            <a:fillRect/>
          </a:stretch>
        </p:blipFill>
        <p:spPr>
          <a:xfrm>
            <a:off x="6167437" y="1628602"/>
            <a:ext cx="5257800" cy="4689646"/>
          </a:xfrm>
          <a:prstGeom prst="rect">
            <a:avLst/>
          </a:prstGeom>
        </p:spPr>
      </p:pic>
    </p:spTree>
    <p:extLst>
      <p:ext uri="{BB962C8B-B14F-4D97-AF65-F5344CB8AC3E}">
        <p14:creationId xmlns:p14="http://schemas.microsoft.com/office/powerpoint/2010/main" val="114670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a:t>
            </a:r>
            <a:r>
              <a:rPr kumimoji="1" lang="zh-CN" altLang="en-US" dirty="0" smtClean="0"/>
              <a:t> </a:t>
            </a:r>
            <a:r>
              <a:rPr kumimoji="1" lang="en-US" altLang="zh-CN" dirty="0" smtClean="0"/>
              <a:t>for Younger</a:t>
            </a:r>
            <a:endParaRPr kumimoji="1" lang="zh-CN" altLang="en-US" dirty="0"/>
          </a:p>
        </p:txBody>
      </p:sp>
      <p:sp>
        <p:nvSpPr>
          <p:cNvPr id="3" name="内容占位符 2"/>
          <p:cNvSpPr>
            <a:spLocks noGrp="1"/>
          </p:cNvSpPr>
          <p:nvPr>
            <p:ph idx="1"/>
          </p:nvPr>
        </p:nvSpPr>
        <p:spPr>
          <a:xfrm>
            <a:off x="1073152" y="1895706"/>
            <a:ext cx="9944253" cy="4332057"/>
          </a:xfrm>
        </p:spPr>
        <p:txBody>
          <a:bodyPr>
            <a:normAutofit/>
          </a:bodyPr>
          <a:lstStyle/>
          <a:p>
            <a:r>
              <a:rPr kumimoji="1" lang="en-US" altLang="zh-CN" sz="2000" dirty="0"/>
              <a:t>LDCT Screening:  </a:t>
            </a:r>
            <a:endParaRPr kumimoji="1" lang="en-US" altLang="zh-CN" sz="2000" dirty="0" smtClean="0"/>
          </a:p>
          <a:p>
            <a:pPr lvl="1"/>
            <a:r>
              <a:rPr kumimoji="1" lang="en-US" altLang="zh-CN" sz="1600" dirty="0"/>
              <a:t>Estimate of mean survival time and 95% confidence interval: 7.45 (7.34, 7.56)  </a:t>
            </a:r>
            <a:endParaRPr kumimoji="1" lang="en-US" altLang="zh-CN" sz="1600" dirty="0" smtClean="0"/>
          </a:p>
          <a:p>
            <a:pPr lvl="1"/>
            <a:r>
              <a:rPr kumimoji="1" lang="en-US" altLang="zh-CN" sz="1600" dirty="0" smtClean="0"/>
              <a:t>Estimate </a:t>
            </a:r>
            <a:r>
              <a:rPr kumimoji="1" lang="en-US" altLang="zh-CN" sz="1600" dirty="0"/>
              <a:t>of discounted cost and 95% confidence interval: $21,700 ($21,526, $21,874</a:t>
            </a:r>
            <a:r>
              <a:rPr kumimoji="1" lang="en-US" altLang="zh-CN" sz="1600" dirty="0" smtClean="0"/>
              <a:t>)</a:t>
            </a:r>
          </a:p>
          <a:p>
            <a:pPr lvl="1"/>
            <a:r>
              <a:rPr kumimoji="1" lang="en-US" altLang="zh-CN" sz="1600" dirty="0" smtClean="0"/>
              <a:t>Estimate </a:t>
            </a:r>
            <a:r>
              <a:rPr kumimoji="1" lang="en-US" altLang="zh-CN" sz="1600" dirty="0"/>
              <a:t>of discounted utility and 95% confidence interval: 7.61 (7.51, 7.70) </a:t>
            </a:r>
            <a:endParaRPr kumimoji="1" lang="en-US" altLang="zh-CN" sz="1600" dirty="0" smtClean="0"/>
          </a:p>
          <a:p>
            <a:r>
              <a:rPr kumimoji="1" lang="en-US" altLang="zh-CN" sz="2000" dirty="0" smtClean="0"/>
              <a:t>PLCO </a:t>
            </a:r>
            <a:r>
              <a:rPr kumimoji="1" lang="en-US" altLang="zh-CN" sz="2000" dirty="0"/>
              <a:t>Screening:  </a:t>
            </a:r>
            <a:endParaRPr kumimoji="1" lang="en-US" altLang="zh-CN" sz="2000" dirty="0" smtClean="0"/>
          </a:p>
          <a:p>
            <a:pPr lvl="1"/>
            <a:r>
              <a:rPr kumimoji="1" lang="en-US" altLang="zh-CN" sz="1600" dirty="0"/>
              <a:t>Estimate of mean survival time and 95% confidence interval: 7.66 (7.54, 7.77)  </a:t>
            </a:r>
            <a:endParaRPr kumimoji="1" lang="en-US" altLang="zh-CN" sz="1600" dirty="0" smtClean="0"/>
          </a:p>
          <a:p>
            <a:pPr lvl="1"/>
            <a:r>
              <a:rPr kumimoji="1" lang="en-US" altLang="zh-CN" sz="1600" dirty="0" smtClean="0"/>
              <a:t>Estimate </a:t>
            </a:r>
            <a:r>
              <a:rPr kumimoji="1" lang="en-US" altLang="zh-CN" sz="1600" dirty="0"/>
              <a:t>of discounted cost and 95% confidence interval: $23,701 ($23,543, $23,859)</a:t>
            </a:r>
            <a:endParaRPr kumimoji="1" lang="en-US" altLang="zh-CN" sz="1600" dirty="0" smtClean="0"/>
          </a:p>
          <a:p>
            <a:pPr lvl="1"/>
            <a:r>
              <a:rPr kumimoji="1" lang="en-US" altLang="zh-CN" sz="1600" dirty="0" smtClean="0"/>
              <a:t>Estimate </a:t>
            </a:r>
            <a:r>
              <a:rPr kumimoji="1" lang="en-US" altLang="zh-CN" sz="1600" dirty="0"/>
              <a:t>of discounted utility and 95% confidence interval: 8.09 (7.99, 8.19)</a:t>
            </a:r>
            <a:endParaRPr kumimoji="1" lang="en-US" altLang="zh-CN" sz="1600" dirty="0" smtClean="0"/>
          </a:p>
          <a:p>
            <a:r>
              <a:rPr kumimoji="1" lang="en-US" altLang="zh-CN" sz="2000" dirty="0"/>
              <a:t>Average increase in survival time and 95% confidence interval: 0.21 (-0.07, 0.49</a:t>
            </a:r>
            <a:r>
              <a:rPr kumimoji="1" lang="en-US" altLang="zh-CN" sz="2000" dirty="0" smtClean="0"/>
              <a:t>)</a:t>
            </a:r>
          </a:p>
          <a:p>
            <a:r>
              <a:rPr kumimoji="1" lang="en-US" altLang="zh-CN" sz="2000" dirty="0" smtClean="0"/>
              <a:t>Average </a:t>
            </a:r>
            <a:r>
              <a:rPr kumimoji="1" lang="en-US" altLang="zh-CN" sz="2000" dirty="0"/>
              <a:t>increase in discounted cost and 95% confidence interval: $2,001 ($1,583, $2,418</a:t>
            </a:r>
            <a:r>
              <a:rPr kumimoji="1" lang="en-US" altLang="zh-CN" sz="2000" dirty="0" smtClean="0"/>
              <a:t>)</a:t>
            </a:r>
          </a:p>
          <a:p>
            <a:r>
              <a:rPr kumimoji="1" lang="en-US" altLang="zh-CN" sz="2000" dirty="0" smtClean="0"/>
              <a:t>Average </a:t>
            </a:r>
            <a:r>
              <a:rPr kumimoji="1" lang="en-US" altLang="zh-CN" sz="2000" dirty="0"/>
              <a:t>increase in discounted utility and 95% confidence interval: 0.48 (0.24, 0.72)</a:t>
            </a:r>
            <a:endParaRPr kumimoji="1" lang="zh-CN" altLang="en-US" sz="2000" dirty="0"/>
          </a:p>
        </p:txBody>
      </p:sp>
    </p:spTree>
    <p:extLst>
      <p:ext uri="{BB962C8B-B14F-4D97-AF65-F5344CB8AC3E}">
        <p14:creationId xmlns:p14="http://schemas.microsoft.com/office/powerpoint/2010/main" val="1675202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 for ICER of Younger</a:t>
            </a:r>
            <a:endParaRPr kumimoji="1" lang="zh-CN" altLang="en-US" dirty="0"/>
          </a:p>
        </p:txBody>
      </p:sp>
      <p:graphicFrame>
        <p:nvGraphicFramePr>
          <p:cNvPr id="4" name="Table 7"/>
          <p:cNvGraphicFramePr>
            <a:graphicFrameLocks noGrp="1"/>
          </p:cNvGraphicFramePr>
          <p:nvPr>
            <p:extLst>
              <p:ext uri="{D42A27DB-BD31-4B8C-83A1-F6EECF244321}">
                <p14:modId xmlns:p14="http://schemas.microsoft.com/office/powerpoint/2010/main" val="1023206596"/>
              </p:ext>
            </p:extLst>
          </p:nvPr>
        </p:nvGraphicFramePr>
        <p:xfrm>
          <a:off x="888747" y="2194560"/>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LDCT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a:t>
                      </a:r>
                      <a:r>
                        <a:rPr lang="en-US" sz="1800" b="0" i="0" u="none" strike="noStrike" dirty="0" smtClean="0">
                          <a:solidFill>
                            <a:srgbClr val="000000"/>
                          </a:solidFill>
                          <a:effectLst/>
                          <a:latin typeface="等线" panose="020F0502020204030204"/>
                        </a:rPr>
                        <a:t>,</a:t>
                      </a:r>
                      <a:r>
                        <a:rPr lang="en-US" altLang="zh-CN" sz="1800" b="0" i="0" u="none" strike="noStrike" dirty="0" smtClean="0">
                          <a:solidFill>
                            <a:srgbClr val="000000"/>
                          </a:solidFill>
                          <a:effectLst/>
                          <a:latin typeface="等线" panose="020F0502020204030204"/>
                        </a:rPr>
                        <a:t>699</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(21,526,</a:t>
                      </a:r>
                      <a:r>
                        <a:rPr lang="en-US" altLang="zh-CN" sz="1800" b="0" i="0" u="none" strike="noStrike" baseline="0" dirty="0" smtClean="0">
                          <a:solidFill>
                            <a:srgbClr val="000000"/>
                          </a:solidFill>
                          <a:effectLst/>
                          <a:latin typeface="等线" panose="020F0502020204030204"/>
                        </a:rPr>
                        <a:t> 21,874</a:t>
                      </a:r>
                      <a:r>
                        <a:rPr lang="en-US" altLang="zh-CN" sz="1800" b="0" i="0" u="none" strike="noStrike"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23,700</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4161</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(23,543, 23,859</a:t>
                      </a:r>
                      <a:r>
                        <a:rPr lang="en-US" altLang="zh-CN" sz="1800" b="0" i="0" u="none" strike="noStrike" baseline="0" dirty="0" smtClean="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(3351, 5550)</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1469386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a:t>
            </a:r>
            <a:r>
              <a:rPr kumimoji="1" lang="zh-CN" altLang="en-US" dirty="0" smtClean="0"/>
              <a:t> </a:t>
            </a:r>
            <a:r>
              <a:rPr kumimoji="1" lang="en-US" altLang="zh-CN" dirty="0" smtClean="0"/>
              <a:t>for Older</a:t>
            </a:r>
            <a:endParaRPr kumimoji="1" lang="zh-CN" altLang="en-US" dirty="0"/>
          </a:p>
        </p:txBody>
      </p:sp>
      <p:sp>
        <p:nvSpPr>
          <p:cNvPr id="6" name="内容占位符 2"/>
          <p:cNvSpPr txBox="1">
            <a:spLocks/>
          </p:cNvSpPr>
          <p:nvPr/>
        </p:nvSpPr>
        <p:spPr>
          <a:xfrm>
            <a:off x="1073152" y="1876426"/>
            <a:ext cx="10524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Times New Roman"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Times New Roman"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Times New Roman"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000" dirty="0" smtClean="0"/>
              <a:t>LDCT Screening:  </a:t>
            </a:r>
          </a:p>
          <a:p>
            <a:pPr lvl="1"/>
            <a:r>
              <a:rPr kumimoji="1" lang="en-US" altLang="zh-CN" sz="1600" dirty="0" smtClean="0"/>
              <a:t>Estimate of mean survival time and 95% confidence interval: 7.45 (7.34, 7.56)  </a:t>
            </a:r>
          </a:p>
          <a:p>
            <a:pPr lvl="1"/>
            <a:r>
              <a:rPr kumimoji="1" lang="en-US" altLang="zh-CN" sz="1600" dirty="0" smtClean="0"/>
              <a:t>Estimate of discounted cost and 95% confidence interval</a:t>
            </a:r>
            <a:r>
              <a:rPr kumimoji="1" lang="en-US" altLang="zh-CN" sz="1600" dirty="0"/>
              <a:t>: $21,349 ($21,179, $21,519)</a:t>
            </a:r>
            <a:endParaRPr kumimoji="1" lang="en-US" altLang="zh-CN" sz="1600" dirty="0" smtClean="0"/>
          </a:p>
          <a:p>
            <a:pPr lvl="1"/>
            <a:r>
              <a:rPr kumimoji="1" lang="en-US" altLang="zh-CN" sz="1600" dirty="0" smtClean="0"/>
              <a:t> Estimate of discounted utility and 95% confidence interval: 7.61 (7.51, 7.70) </a:t>
            </a:r>
          </a:p>
          <a:p>
            <a:r>
              <a:rPr kumimoji="1" lang="en-US" altLang="zh-CN" sz="2000" dirty="0" smtClean="0"/>
              <a:t>PLCO Screening:  </a:t>
            </a:r>
          </a:p>
          <a:p>
            <a:pPr lvl="1"/>
            <a:r>
              <a:rPr kumimoji="1" lang="en-US" altLang="zh-CN" sz="1600" dirty="0" smtClean="0"/>
              <a:t>Estimate of mean survival time and 95% confidence interval: 7.66 (7.54, 7.77)  </a:t>
            </a:r>
          </a:p>
          <a:p>
            <a:pPr lvl="1"/>
            <a:r>
              <a:rPr kumimoji="1" lang="en-US" altLang="zh-CN" sz="1600" dirty="0" smtClean="0"/>
              <a:t>Estimate of discounted cost and 95% confidence interval</a:t>
            </a:r>
            <a:r>
              <a:rPr kumimoji="1" lang="en-US" altLang="zh-CN" sz="1600" dirty="0"/>
              <a:t>: $23,286 ($23,132, $23,439)</a:t>
            </a:r>
            <a:endParaRPr kumimoji="1" lang="en-US" altLang="zh-CN" sz="1600" dirty="0" smtClean="0"/>
          </a:p>
          <a:p>
            <a:pPr lvl="1"/>
            <a:r>
              <a:rPr kumimoji="1" lang="en-US" altLang="zh-CN" sz="1600" dirty="0" smtClean="0"/>
              <a:t>Estimate of discounted utility and 95% confidence interval: 8.09 (7.99, 8.19)</a:t>
            </a:r>
          </a:p>
          <a:p>
            <a:r>
              <a:rPr kumimoji="1" lang="en-US" altLang="zh-CN" sz="2000" dirty="0" smtClean="0"/>
              <a:t>Average increase in survival time and 95% confidence interval: 0.21 (-0.07, 0.49)</a:t>
            </a:r>
          </a:p>
          <a:p>
            <a:r>
              <a:rPr kumimoji="1" lang="en-US" altLang="zh-CN" sz="2000" dirty="0" smtClean="0"/>
              <a:t>Average increase in discounted cost and 95% confidence interval</a:t>
            </a:r>
            <a:r>
              <a:rPr kumimoji="1" lang="en-US" altLang="zh-CN" sz="2000" dirty="0"/>
              <a:t>: $1,937 ($1,529, $2,344</a:t>
            </a:r>
            <a:r>
              <a:rPr kumimoji="1" lang="en-US" altLang="zh-CN" sz="2000" dirty="0" smtClean="0"/>
              <a:t>)</a:t>
            </a:r>
          </a:p>
          <a:p>
            <a:r>
              <a:rPr kumimoji="1" lang="en-US" altLang="zh-CN" sz="2000" dirty="0" smtClean="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49766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 for ICER of Older</a:t>
            </a:r>
            <a:endParaRPr kumimoji="1" lang="zh-CN" altLang="en-US" dirty="0"/>
          </a:p>
        </p:txBody>
      </p:sp>
      <p:graphicFrame>
        <p:nvGraphicFramePr>
          <p:cNvPr id="4" name="Table 7"/>
          <p:cNvGraphicFramePr>
            <a:graphicFrameLocks noGrp="1"/>
          </p:cNvGraphicFramePr>
          <p:nvPr>
            <p:extLst>
              <p:ext uri="{D42A27DB-BD31-4B8C-83A1-F6EECF244321}">
                <p14:modId xmlns:p14="http://schemas.microsoft.com/office/powerpoint/2010/main" val="296804194"/>
              </p:ext>
            </p:extLst>
          </p:nvPr>
        </p:nvGraphicFramePr>
        <p:xfrm>
          <a:off x="888747" y="2194560"/>
          <a:ext cx="10465053" cy="2315527"/>
        </p:xfrm>
        <a:graphic>
          <a:graphicData uri="http://schemas.openxmlformats.org/drawingml/2006/table">
            <a:tbl>
              <a:tblPr/>
              <a:tblGrid>
                <a:gridCol w="3064128">
                  <a:extLst>
                    <a:ext uri="{9D8B030D-6E8A-4147-A177-3AD203B41FA5}">
                      <a16:colId xmlns:a16="http://schemas.microsoft.com/office/drawing/2014/main" xmlns="" val="3881735596"/>
                    </a:ext>
                  </a:extLst>
                </a:gridCol>
                <a:gridCol w="3535641">
                  <a:extLst>
                    <a:ext uri="{9D8B030D-6E8A-4147-A177-3AD203B41FA5}">
                      <a16:colId xmlns:a16="http://schemas.microsoft.com/office/drawing/2014/main" xmlns="" val="330753134"/>
                    </a:ext>
                  </a:extLst>
                </a:gridCol>
                <a:gridCol w="1706481">
                  <a:extLst>
                    <a:ext uri="{9D8B030D-6E8A-4147-A177-3AD203B41FA5}">
                      <a16:colId xmlns:a16="http://schemas.microsoft.com/office/drawing/2014/main" xmlns="" val="723783424"/>
                    </a:ext>
                  </a:extLst>
                </a:gridCol>
                <a:gridCol w="2158803">
                  <a:extLst>
                    <a:ext uri="{9D8B030D-6E8A-4147-A177-3AD203B41FA5}">
                      <a16:colId xmlns:a16="http://schemas.microsoft.com/office/drawing/2014/main" xmlns=""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smtClean="0">
                          <a:solidFill>
                            <a:srgbClr val="C00000"/>
                          </a:solidFill>
                          <a:effectLst/>
                          <a:latin typeface="等线" panose="020F0502020204030204"/>
                        </a:rPr>
                        <a:t>Cost-Effectiveness</a:t>
                      </a:r>
                      <a:r>
                        <a:rPr lang="en-US" sz="1800" b="1" i="0" u="none" strike="noStrike" dirty="0" smtClean="0">
                          <a:solidFill>
                            <a:srgbClr val="000000"/>
                          </a:solidFill>
                          <a:effectLst/>
                          <a:latin typeface="等线" panose="020F0502020204030204"/>
                        </a:rPr>
                        <a:t> </a:t>
                      </a:r>
                      <a:r>
                        <a:rPr lang="en-US" sz="1800" b="1" i="0" u="none" strike="noStrike" dirty="0">
                          <a:solidFill>
                            <a:srgbClr val="000000"/>
                          </a:solidFill>
                          <a:effectLst/>
                          <a:latin typeface="等线" panose="020F0502020204030204"/>
                        </a:rPr>
                        <a:t>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a:t>
                      </a:r>
                      <a:r>
                        <a:rPr lang="en-US" sz="1800" b="1" i="0" u="none" strike="noStrike" dirty="0" smtClean="0">
                          <a:solidFill>
                            <a:srgbClr val="000000"/>
                          </a:solidFill>
                          <a:effectLst/>
                          <a:latin typeface="等线" panose="020F0502020204030204"/>
                        </a:rPr>
                        <a:t>years</a:t>
                      </a:r>
                      <a:r>
                        <a:rPr lang="en-US" sz="1800" b="1" i="0" u="none" strike="noStrike" dirty="0">
                          <a:solidFill>
                            <a:srgbClr val="000000"/>
                          </a:solidFill>
                          <a:effectLst/>
                          <a:latin typeface="等线" panose="020F0502020204030204"/>
                        </a:rPr>
                        <a: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872829831"/>
                  </a:ext>
                </a:extLst>
              </a:tr>
              <a:tr h="314751">
                <a:tc>
                  <a:txBody>
                    <a:bodyPr/>
                    <a:lstStyle/>
                    <a:p>
                      <a:pPr algn="ctr" fontAlgn="b"/>
                      <a:r>
                        <a:rPr lang="en-US" sz="1800" b="0" i="0" u="none" strike="noStrike" dirty="0" smtClean="0">
                          <a:solidFill>
                            <a:srgbClr val="000000"/>
                          </a:solidFill>
                          <a:effectLst/>
                          <a:latin typeface="等线" panose="020F0502020204030204"/>
                        </a:rPr>
                        <a:t>LDCT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21,348</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7.61</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(21,179, 21,519)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(7.51, 7.70)</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1219974304"/>
                  </a:ext>
                </a:extLst>
              </a:tr>
              <a:tr h="314751">
                <a:tc>
                  <a:txBody>
                    <a:bodyPr/>
                    <a:lstStyle/>
                    <a:p>
                      <a:pPr algn="ctr" fontAlgn="b"/>
                      <a:r>
                        <a:rPr lang="en-US" sz="1800" b="0" i="0" u="none" strike="noStrike" dirty="0" smtClean="0">
                          <a:solidFill>
                            <a:srgbClr val="000000"/>
                          </a:solidFill>
                          <a:effectLst/>
                          <a:latin typeface="等线" panose="020F0502020204030204"/>
                        </a:rPr>
                        <a:t>PLCO</a:t>
                      </a:r>
                      <a:r>
                        <a:rPr lang="en-US" sz="1800" b="0" i="0" u="none" strike="noStrike" baseline="0" dirty="0" smtClean="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23,285</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8.09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smtClean="0">
                          <a:solidFill>
                            <a:srgbClr val="000000"/>
                          </a:solidFill>
                          <a:effectLst/>
                          <a:latin typeface="等线" panose="020F0502020204030204"/>
                        </a:rPr>
                        <a:t>4028</a:t>
                      </a:r>
                      <a:endParaRPr 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(23,132, 23,439)</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smtClean="0">
                          <a:solidFill>
                            <a:srgbClr val="000000"/>
                          </a:solidFill>
                          <a:effectLst/>
                          <a:latin typeface="等线" panose="020F0502020204030204"/>
                        </a:rPr>
                        <a:t>(7.99, 8.19)</a:t>
                      </a:r>
                      <a:endParaRPr lang="en-US" altLang="zh-CN"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smtClean="0">
                          <a:solidFill>
                            <a:srgbClr val="000000"/>
                          </a:solidFill>
                          <a:effectLst/>
                          <a:latin typeface="等线" panose="020F0502020204030204"/>
                        </a:rPr>
                        <a:t>(3261, 5344)</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xmlns="" val="387202092"/>
                  </a:ext>
                </a:extLst>
              </a:tr>
            </a:tbl>
          </a:graphicData>
        </a:graphic>
      </p:graphicFrame>
    </p:spTree>
    <p:extLst>
      <p:ext uri="{BB962C8B-B14F-4D97-AF65-F5344CB8AC3E}">
        <p14:creationId xmlns:p14="http://schemas.microsoft.com/office/powerpoint/2010/main" val="214041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5712" y="1433259"/>
            <a:ext cx="9144000" cy="2387600"/>
          </a:xfrm>
        </p:spPr>
        <p:txBody>
          <a:bodyPr/>
          <a:lstStyle/>
          <a:p>
            <a:r>
              <a:rPr kumimoji="1" lang="en-US" altLang="zh-CN" dirty="0" smtClean="0">
                <a:solidFill>
                  <a:schemeClr val="accent1">
                    <a:lumMod val="75000"/>
                  </a:schemeClr>
                </a:solidFill>
                <a:latin typeface="Times New Roman" charset="0"/>
                <a:ea typeface="Times New Roman" charset="0"/>
                <a:cs typeface="Times New Roman" charset="0"/>
              </a:rPr>
              <a:t>Thanks for listening!</a:t>
            </a:r>
            <a:endParaRPr kumimoji="1" lang="zh-CN" altLang="en-US" dirty="0">
              <a:solidFill>
                <a:schemeClr val="accent1">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782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Introduction</a:t>
            </a:r>
            <a:endParaRPr kumimoji="1" lang="zh-CN" altLang="en-US" b="1" dirty="0"/>
          </a:p>
        </p:txBody>
      </p:sp>
      <p:sp>
        <p:nvSpPr>
          <p:cNvPr id="3" name="内容占位符 2"/>
          <p:cNvSpPr>
            <a:spLocks noGrp="1"/>
          </p:cNvSpPr>
          <p:nvPr>
            <p:ph idx="1"/>
          </p:nvPr>
        </p:nvSpPr>
        <p:spPr>
          <a:xfrm>
            <a:off x="838200" y="1897062"/>
            <a:ext cx="10515600" cy="3975101"/>
          </a:xfrm>
        </p:spPr>
        <p:txBody>
          <a:bodyPr>
            <a:normAutofit/>
          </a:bodyPr>
          <a:lstStyle/>
          <a:p>
            <a:r>
              <a:rPr kumimoji="1" lang="en-US" altLang="zh-CN" sz="2400" dirty="0" smtClean="0"/>
              <a:t>Low-dose computed tomography (LDCT) screening test can reduce the mortality of lung cancer by 20%, using NLST criteria</a:t>
            </a:r>
          </a:p>
          <a:p>
            <a:r>
              <a:rPr kumimoji="1" lang="en-US" altLang="zh-CN" sz="2400" dirty="0" smtClean="0"/>
              <a:t>NLST selected </a:t>
            </a:r>
            <a:r>
              <a:rPr lang="en-US" altLang="zh-CN" sz="2400" dirty="0"/>
              <a:t> high-risk </a:t>
            </a:r>
            <a:r>
              <a:rPr lang="en-US" altLang="zh-CN" sz="2400" dirty="0" smtClean="0"/>
              <a:t>persons</a:t>
            </a:r>
            <a:r>
              <a:rPr kumimoji="1" lang="en-US" altLang="zh-CN" sz="2400" dirty="0"/>
              <a:t> </a:t>
            </a:r>
            <a:r>
              <a:rPr kumimoji="1" lang="en-US" altLang="zh-CN" sz="2400" dirty="0" smtClean="0"/>
              <a:t>aged 55-74 </a:t>
            </a:r>
            <a:r>
              <a:rPr kumimoji="1" lang="en-US" altLang="zh-CN" sz="2400" dirty="0"/>
              <a:t>years, </a:t>
            </a:r>
            <a:r>
              <a:rPr kumimoji="1" lang="en-US" altLang="zh-CN" sz="2400" dirty="0" smtClean="0"/>
              <a:t>or heavy smokers with a </a:t>
            </a:r>
            <a:r>
              <a:rPr kumimoji="1" lang="en-US" altLang="zh-CN" sz="2400" dirty="0"/>
              <a:t>history of smoking of </a:t>
            </a:r>
            <a:r>
              <a:rPr kumimoji="1" lang="en-US" altLang="zh-CN" sz="2400" dirty="0" smtClean="0"/>
              <a:t>at least </a:t>
            </a:r>
            <a:r>
              <a:rPr kumimoji="1" lang="en-US" altLang="zh-CN" sz="2400" dirty="0"/>
              <a:t>30 </a:t>
            </a:r>
            <a:r>
              <a:rPr kumimoji="1" lang="en-US" altLang="zh-CN" sz="2400" dirty="0" smtClean="0"/>
              <a:t>pack-years, or </a:t>
            </a:r>
            <a:r>
              <a:rPr kumimoji="1" lang="en-US" altLang="zh-CN" sz="2400" dirty="0"/>
              <a:t>a period of less than 15 </a:t>
            </a:r>
            <a:r>
              <a:rPr kumimoji="1" lang="en-US" altLang="zh-CN" sz="2400" dirty="0" smtClean="0"/>
              <a:t>years since </a:t>
            </a:r>
            <a:r>
              <a:rPr kumimoji="1" lang="en-US" altLang="zh-CN" sz="2400" dirty="0"/>
              <a:t>cessation of </a:t>
            </a:r>
            <a:r>
              <a:rPr kumimoji="1" lang="en-US" altLang="zh-CN" sz="2400" dirty="0" smtClean="0"/>
              <a:t>smoking</a:t>
            </a:r>
            <a:endParaRPr kumimoji="1" lang="en-US" altLang="zh-CN" sz="2400" dirty="0"/>
          </a:p>
          <a:p>
            <a:r>
              <a:rPr kumimoji="1" lang="en-US" altLang="zh-CN" sz="2400" dirty="0" smtClean="0"/>
              <a:t>Another criteria of </a:t>
            </a:r>
            <a:r>
              <a:rPr kumimoji="1" lang="en-US" altLang="zh-CN" sz="2400" dirty="0" smtClean="0">
                <a:ea typeface="Times New Roman" charset="0"/>
                <a:cs typeface="Times New Roman" charset="0"/>
              </a:rPr>
              <a:t>PLCO</a:t>
            </a:r>
            <a:r>
              <a:rPr kumimoji="1" lang="en-US" altLang="zh-CN" sz="2400" baseline="-25000" dirty="0" smtClean="0">
                <a:ea typeface="Times New Roman" charset="0"/>
                <a:cs typeface="Times New Roman" charset="0"/>
              </a:rPr>
              <a:t>m2012 </a:t>
            </a:r>
            <a:r>
              <a:rPr kumimoji="1" lang="en-US" altLang="zh-CN" sz="2400" dirty="0" smtClean="0">
                <a:ea typeface="Times New Roman" charset="0"/>
                <a:cs typeface="Times New Roman" charset="0"/>
              </a:rPr>
              <a:t>shows more </a:t>
            </a:r>
            <a:r>
              <a:rPr lang="en-US" altLang="zh-CN" sz="2400" dirty="0" smtClean="0"/>
              <a:t>sensitive result than </a:t>
            </a:r>
            <a:r>
              <a:rPr lang="en-US" altLang="zh-CN" sz="2400" dirty="0"/>
              <a:t>the NLST criteria for </a:t>
            </a:r>
            <a:r>
              <a:rPr lang="en-US" altLang="zh-CN" sz="2400" dirty="0" smtClean="0"/>
              <a:t>lung cancer</a:t>
            </a:r>
            <a:r>
              <a:rPr lang="en-US" altLang="zh-CN" sz="2400" dirty="0"/>
              <a:t> </a:t>
            </a:r>
            <a:r>
              <a:rPr lang="en-US" altLang="zh-CN" sz="2400" dirty="0" smtClean="0"/>
              <a:t>detection</a:t>
            </a:r>
            <a:endParaRPr lang="en-US" altLang="zh-CN" sz="2400" dirty="0"/>
          </a:p>
          <a:p>
            <a:r>
              <a:rPr lang="en-US" altLang="zh-CN" sz="2400" dirty="0" smtClean="0"/>
              <a:t>PLCO</a:t>
            </a:r>
            <a:r>
              <a:rPr kumimoji="1" lang="en-US" altLang="zh-CN" sz="2400" baseline="-25000" dirty="0" smtClean="0">
                <a:ea typeface="Times New Roman" charset="0"/>
                <a:cs typeface="Times New Roman" charset="0"/>
              </a:rPr>
              <a:t>m2012 </a:t>
            </a:r>
            <a:r>
              <a:rPr kumimoji="1" lang="en-US" altLang="zh-CN" sz="2400" dirty="0" smtClean="0">
                <a:ea typeface="Times New Roman" charset="0"/>
                <a:cs typeface="Times New Roman" charset="0"/>
              </a:rPr>
              <a:t>select persons aged 55-74 years, any smoking status</a:t>
            </a:r>
            <a:endParaRPr lang="en-US" altLang="zh-CN" sz="2400" dirty="0"/>
          </a:p>
          <a:p>
            <a:endParaRPr kumimoji="1" lang="zh-CN" altLang="en-US" sz="2400" dirty="0"/>
          </a:p>
        </p:txBody>
      </p:sp>
      <p:sp>
        <p:nvSpPr>
          <p:cNvPr id="4" name="文本框 3"/>
          <p:cNvSpPr txBox="1"/>
          <p:nvPr/>
        </p:nvSpPr>
        <p:spPr>
          <a:xfrm>
            <a:off x="838200" y="5370651"/>
            <a:ext cx="10906125" cy="400110"/>
          </a:xfrm>
          <a:prstGeom prst="rect">
            <a:avLst/>
          </a:prstGeom>
          <a:noFill/>
        </p:spPr>
        <p:txBody>
          <a:bodyPr wrap="square" rtlCol="0">
            <a:spAutoFit/>
          </a:bodyPr>
          <a:lstStyle/>
          <a:p>
            <a:r>
              <a:rPr kumimoji="1" lang="en-US" altLang="zh-CN" sz="2000" b="1" dirty="0" smtClean="0">
                <a:solidFill>
                  <a:srgbClr val="C00000"/>
                </a:solidFill>
                <a:latin typeface="Times New Roman" charset="0"/>
                <a:ea typeface="Times New Roman" charset="0"/>
                <a:cs typeface="Times New Roman" charset="0"/>
              </a:rPr>
              <a:t>We want to compare the cost-effectiveness of  these two criteria + </a:t>
            </a:r>
            <a:r>
              <a:rPr kumimoji="1" lang="en-US" altLang="zh-CN" sz="2000" b="1" smtClean="0">
                <a:solidFill>
                  <a:srgbClr val="C00000"/>
                </a:solidFill>
                <a:latin typeface="Times New Roman" charset="0"/>
                <a:ea typeface="Times New Roman" charset="0"/>
                <a:cs typeface="Times New Roman" charset="0"/>
              </a:rPr>
              <a:t>LDCT for lung </a:t>
            </a:r>
            <a:r>
              <a:rPr kumimoji="1" lang="en-US" altLang="zh-CN" sz="2000" b="1" dirty="0" smtClean="0">
                <a:solidFill>
                  <a:srgbClr val="C00000"/>
                </a:solidFill>
                <a:latin typeface="Times New Roman" charset="0"/>
                <a:ea typeface="Times New Roman" charset="0"/>
                <a:cs typeface="Times New Roman" charset="0"/>
              </a:rPr>
              <a:t>cancer screening</a:t>
            </a:r>
            <a:endParaRPr kumimoji="1" lang="zh-CN" alt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9792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t>Methodology</a:t>
            </a:r>
            <a:endParaRPr kumimoji="1" lang="zh-CN" altLang="en-US" b="1" dirty="0"/>
          </a:p>
        </p:txBody>
      </p:sp>
      <p:sp>
        <p:nvSpPr>
          <p:cNvPr id="3" name="内容占位符 2"/>
          <p:cNvSpPr>
            <a:spLocks noGrp="1"/>
          </p:cNvSpPr>
          <p:nvPr>
            <p:ph idx="1"/>
          </p:nvPr>
        </p:nvSpPr>
        <p:spPr>
          <a:xfrm>
            <a:off x="838200" y="1825625"/>
            <a:ext cx="10891838" cy="4351338"/>
          </a:xfrm>
        </p:spPr>
        <p:txBody>
          <a:bodyPr>
            <a:normAutofit/>
          </a:bodyPr>
          <a:lstStyle/>
          <a:p>
            <a:r>
              <a:rPr kumimoji="1" lang="en-US" altLang="zh-CN" dirty="0" smtClean="0"/>
              <a:t>Markov Model: </a:t>
            </a:r>
          </a:p>
          <a:p>
            <a:pPr lvl="1"/>
            <a:r>
              <a:rPr kumimoji="1" lang="en-US" altLang="zh-CN" dirty="0" smtClean="0"/>
              <a:t>Simulate a cohort with 10,000 high-risk current smokers aged 55-75</a:t>
            </a:r>
          </a:p>
          <a:p>
            <a:r>
              <a:rPr kumimoji="1" lang="en-US" altLang="zh-CN" dirty="0" smtClean="0"/>
              <a:t>Compare two criteria with LDCT for lung cancer screening:</a:t>
            </a:r>
          </a:p>
          <a:p>
            <a:pPr lvl="1"/>
            <a:r>
              <a:rPr kumimoji="1" lang="en-US" altLang="zh-CN" dirty="0" smtClean="0"/>
              <a:t>NLST</a:t>
            </a:r>
          </a:p>
          <a:p>
            <a:pPr lvl="1"/>
            <a:r>
              <a:rPr kumimoji="1" lang="en-US" altLang="zh-CN" dirty="0" smtClean="0">
                <a:ea typeface="Times New Roman" charset="0"/>
                <a:cs typeface="Times New Roman" charset="0"/>
              </a:rPr>
              <a:t>PLCO</a:t>
            </a:r>
            <a:r>
              <a:rPr kumimoji="1" lang="en-US" altLang="zh-CN" baseline="-25000" dirty="0" smtClean="0">
                <a:ea typeface="Times New Roman" charset="0"/>
                <a:cs typeface="Times New Roman" charset="0"/>
              </a:rPr>
              <a:t>m2012</a:t>
            </a:r>
          </a:p>
          <a:p>
            <a:pPr lvl="1"/>
            <a:endParaRPr kumimoji="1" lang="en-US" altLang="zh-CN" baseline="-25000" dirty="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9827711"/>
              </p:ext>
            </p:extLst>
          </p:nvPr>
        </p:nvGraphicFramePr>
        <p:xfrm>
          <a:off x="2198687" y="4252755"/>
          <a:ext cx="7673975" cy="1543047"/>
        </p:xfrm>
        <a:graphic>
          <a:graphicData uri="http://schemas.openxmlformats.org/drawingml/2006/table">
            <a:tbl>
              <a:tblPr firstRow="1" bandRow="1">
                <a:tableStyleId>{5C22544A-7EE6-4342-B048-85BDC9FD1C3A}</a:tableStyleId>
              </a:tblPr>
              <a:tblGrid>
                <a:gridCol w="1441397"/>
                <a:gridCol w="1456680"/>
                <a:gridCol w="1518981"/>
                <a:gridCol w="3256917"/>
              </a:tblGrid>
              <a:tr h="514349">
                <a:tc>
                  <a:txBody>
                    <a:bodyPr/>
                    <a:lstStyle/>
                    <a:p>
                      <a:pPr algn="ct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Sensitivity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Specificity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Positive Predictive Value</a:t>
                      </a:r>
                      <a:r>
                        <a:rPr lang="en-US" altLang="zh-CN" baseline="0" dirty="0" smtClean="0">
                          <a:latin typeface="Times New Roman" charset="0"/>
                          <a:ea typeface="Times New Roman" charset="0"/>
                          <a:cs typeface="Times New Roman" charset="0"/>
                        </a:rPr>
                        <a:t> (PPV)</a:t>
                      </a:r>
                      <a:endParaRPr lang="zh-CN" altLang="en-US" dirty="0">
                        <a:latin typeface="Times New Roman" charset="0"/>
                        <a:ea typeface="Times New Roman" charset="0"/>
                        <a:cs typeface="Times New Roman" charset="0"/>
                      </a:endParaRPr>
                    </a:p>
                  </a:txBody>
                  <a:tcPr anchor="ctr"/>
                </a:tc>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smtClean="0">
                          <a:latin typeface="Times New Roman" charset="0"/>
                          <a:ea typeface="Times New Roman" charset="0"/>
                          <a:cs typeface="Times New Roman" charset="0"/>
                        </a:rPr>
                        <a:t>PLCO</a:t>
                      </a:r>
                      <a:r>
                        <a:rPr kumimoji="1" lang="en-US" altLang="zh-CN" baseline="-25000" dirty="0" smtClean="0">
                          <a:latin typeface="Times New Roman" charset="0"/>
                          <a:ea typeface="Times New Roman" charset="0"/>
                          <a:cs typeface="Times New Roman" charset="0"/>
                        </a:rPr>
                        <a:t>m2012</a:t>
                      </a:r>
                      <a:endParaRPr kumimoji="1" lang="en-US" altLang="zh-CN" baseline="-25000" dirty="0" smtClean="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83%</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62.9%</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4%</a:t>
                      </a:r>
                      <a:endParaRPr lang="zh-CN" altLang="en-US" dirty="0">
                        <a:latin typeface="Times New Roman" charset="0"/>
                        <a:ea typeface="Times New Roman" charset="0"/>
                        <a:cs typeface="Times New Roman" charset="0"/>
                      </a:endParaRPr>
                    </a:p>
                  </a:txBody>
                  <a:tcPr anchor="ctr"/>
                </a:tc>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smtClean="0">
                          <a:latin typeface="Times New Roman" charset="0"/>
                          <a:ea typeface="Times New Roman" charset="0"/>
                          <a:cs typeface="Times New Roman" charset="0"/>
                        </a:rPr>
                        <a:t>NLST</a:t>
                      </a:r>
                      <a:endParaRPr kumimoji="1" lang="en-US" altLang="zh-CN" baseline="-25000" dirty="0" smtClean="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71.1%</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62.7%</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smtClean="0">
                          <a:latin typeface="Times New Roman" charset="0"/>
                          <a:ea typeface="Times New Roman" charset="0"/>
                          <a:cs typeface="Times New Roman" charset="0"/>
                        </a:rPr>
                        <a:t>3.4%</a:t>
                      </a:r>
                      <a:endParaRPr lang="zh-CN" altLang="en-US" dirty="0">
                        <a:latin typeface="Times New Roman" charset="0"/>
                        <a:ea typeface="Times New Roman" charset="0"/>
                        <a:cs typeface="Times New Roman" charset="0"/>
                      </a:endParaRPr>
                    </a:p>
                  </a:txBody>
                  <a:tcPr anchor="ctr"/>
                </a:tc>
              </a:tr>
            </a:tbl>
          </a:graphicData>
        </a:graphic>
      </p:graphicFrame>
    </p:spTree>
    <p:extLst>
      <p:ext uri="{BB962C8B-B14F-4D97-AF65-F5344CB8AC3E}">
        <p14:creationId xmlns:p14="http://schemas.microsoft.com/office/powerpoint/2010/main" val="5679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smtClean="0">
                <a:latin typeface="Times New Roman" charset="0"/>
                <a:ea typeface="Times New Roman" charset="0"/>
                <a:cs typeface="Times New Roman" charset="0"/>
              </a:rPr>
              <a:t>Methodology</a:t>
            </a:r>
            <a:endParaRPr kumimoji="1" lang="zh-CN" altLang="en-US" b="1" dirty="0">
              <a:latin typeface="Times New Roman" charset="0"/>
              <a:ea typeface="Times New Roman" charset="0"/>
              <a:cs typeface="Times New Roman" charset="0"/>
            </a:endParaRPr>
          </a:p>
        </p:txBody>
      </p:sp>
      <p:sp>
        <p:nvSpPr>
          <p:cNvPr id="3" name="内容占位符 2"/>
          <p:cNvSpPr>
            <a:spLocks noGrp="1"/>
          </p:cNvSpPr>
          <p:nvPr>
            <p:ph sz="half" idx="1"/>
          </p:nvPr>
        </p:nvSpPr>
        <p:spPr/>
        <p:txBody>
          <a:bodyPr/>
          <a:lstStyle/>
          <a:p>
            <a:r>
              <a:rPr kumimoji="1" lang="en-US" altLang="zh-CN" dirty="0" smtClean="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sp>
        <p:nvSpPr>
          <p:cNvPr id="4" name="内容占位符 3"/>
          <p:cNvSpPr>
            <a:spLocks noGrp="1"/>
          </p:cNvSpPr>
          <p:nvPr>
            <p:ph sz="half" idx="2"/>
          </p:nvPr>
        </p:nvSpPr>
        <p:spPr/>
        <p:txBody>
          <a:bodyPr/>
          <a:lstStyle/>
          <a:p>
            <a:r>
              <a:rPr kumimoji="1" lang="en-US" altLang="zh-CN" dirty="0" smtClean="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10955724"/>
              </p:ext>
            </p:extLst>
          </p:nvPr>
        </p:nvGraphicFramePr>
        <p:xfrm>
          <a:off x="885813" y="2580925"/>
          <a:ext cx="4384962" cy="2814639"/>
        </p:xfrm>
        <a:graphic>
          <a:graphicData uri="http://schemas.openxmlformats.org/drawingml/2006/table">
            <a:tbl>
              <a:tblPr firstRow="1" bandRow="1">
                <a:tableStyleId>{5C22544A-7EE6-4342-B048-85BDC9FD1C3A}</a:tableStyleId>
              </a:tblPr>
              <a:tblGrid>
                <a:gridCol w="1239981"/>
                <a:gridCol w="1565563"/>
                <a:gridCol w="1579418"/>
              </a:tblGrid>
              <a:tr h="938213">
                <a:tc>
                  <a:txBody>
                    <a:bodyPr/>
                    <a:lstStyle/>
                    <a:p>
                      <a:endParaRPr lang="zh-CN" altLang="en-US" dirty="0"/>
                    </a:p>
                  </a:txBody>
                  <a:tcPr/>
                </a:tc>
                <a:tc>
                  <a:txBody>
                    <a:bodyPr/>
                    <a:lstStyle/>
                    <a:p>
                      <a:pPr algn="ctr"/>
                      <a:r>
                        <a:rPr lang="en-US" altLang="zh-CN" dirty="0" smtClean="0"/>
                        <a:t>Case</a:t>
                      </a:r>
                      <a:endParaRPr lang="zh-CN" altLang="en-US" dirty="0"/>
                    </a:p>
                  </a:txBody>
                  <a:tcPr anchor="ctr"/>
                </a:tc>
                <a:tc>
                  <a:txBody>
                    <a:bodyPr/>
                    <a:lstStyle/>
                    <a:p>
                      <a:pPr algn="ctr"/>
                      <a:r>
                        <a:rPr lang="en-US" altLang="zh-CN" dirty="0" smtClean="0"/>
                        <a:t>Non Case</a:t>
                      </a:r>
                      <a:endParaRPr lang="zh-CN" altLang="en-US" dirty="0"/>
                    </a:p>
                  </a:txBody>
                  <a:tcPr anchor="ctr"/>
                </a:tc>
              </a:tr>
              <a:tr h="938213">
                <a:tc>
                  <a:txBody>
                    <a:bodyPr/>
                    <a:lstStyle/>
                    <a:p>
                      <a:pPr algn="ctr"/>
                      <a:r>
                        <a:rPr lang="en-US" altLang="zh-CN" sz="3200" dirty="0" smtClean="0"/>
                        <a:t>+</a:t>
                      </a:r>
                      <a:endParaRPr lang="zh-CN" altLang="en-US" sz="3200" dirty="0"/>
                    </a:p>
                  </a:txBody>
                  <a:tcPr anchor="ctr"/>
                </a:tc>
                <a:tc>
                  <a:txBody>
                    <a:bodyPr/>
                    <a:lstStyle/>
                    <a:p>
                      <a:pPr algn="ctr"/>
                      <a:r>
                        <a:rPr lang="en-US" altLang="zh-CN" dirty="0" smtClean="0"/>
                        <a:t>1.290</a:t>
                      </a:r>
                      <a:endParaRPr lang="zh-CN" altLang="en-US" dirty="0"/>
                    </a:p>
                  </a:txBody>
                  <a:tcPr anchor="ctr"/>
                </a:tc>
                <a:tc>
                  <a:txBody>
                    <a:bodyPr/>
                    <a:lstStyle/>
                    <a:p>
                      <a:pPr algn="ctr"/>
                      <a:r>
                        <a:rPr lang="en-US" altLang="zh-CN" dirty="0" smtClean="0"/>
                        <a:t>36.637</a:t>
                      </a:r>
                      <a:endParaRPr lang="zh-CN" altLang="en-US" dirty="0"/>
                    </a:p>
                  </a:txBody>
                  <a:tcPr anchor="ctr"/>
                </a:tc>
              </a:tr>
              <a:tr h="938213">
                <a:tc>
                  <a:txBody>
                    <a:bodyPr/>
                    <a:lstStyle/>
                    <a:p>
                      <a:pPr algn="ctr"/>
                      <a:r>
                        <a:rPr lang="en-US" altLang="zh-CN" sz="3200" dirty="0" smtClean="0"/>
                        <a:t>_</a:t>
                      </a:r>
                      <a:endParaRPr lang="zh-CN" altLang="en-US" sz="3200" dirty="0"/>
                    </a:p>
                  </a:txBody>
                  <a:tcPr/>
                </a:tc>
                <a:tc>
                  <a:txBody>
                    <a:bodyPr/>
                    <a:lstStyle/>
                    <a:p>
                      <a:pPr algn="ctr"/>
                      <a:r>
                        <a:rPr lang="en-US" altLang="zh-CN" dirty="0" smtClean="0"/>
                        <a:t>0.524</a:t>
                      </a:r>
                      <a:endParaRPr lang="zh-CN" altLang="en-US" dirty="0"/>
                    </a:p>
                  </a:txBody>
                  <a:tcPr anchor="ctr"/>
                </a:tc>
                <a:tc>
                  <a:txBody>
                    <a:bodyPr/>
                    <a:lstStyle/>
                    <a:p>
                      <a:pPr algn="ctr"/>
                      <a:r>
                        <a:rPr lang="en-US" altLang="zh-CN" dirty="0" smtClean="0"/>
                        <a:t>61.550</a:t>
                      </a:r>
                      <a:endParaRPr lang="zh-CN" altLang="en-US" dirty="0"/>
                    </a:p>
                  </a:txBody>
                  <a:tcPr anchor="ctr"/>
                </a:tc>
              </a:tr>
            </a:tbl>
          </a:graphicData>
        </a:graphic>
      </p:graphicFrame>
      <p:grpSp>
        <p:nvGrpSpPr>
          <p:cNvPr id="11" name="组 10"/>
          <p:cNvGrpSpPr/>
          <p:nvPr/>
        </p:nvGrpSpPr>
        <p:grpSpPr>
          <a:xfrm>
            <a:off x="11055927" y="5375935"/>
            <a:ext cx="597763" cy="540326"/>
            <a:chOff x="5223162" y="5486401"/>
            <a:chExt cx="597763" cy="540326"/>
          </a:xfrm>
        </p:grpSpPr>
        <p:cxnSp>
          <p:nvCxnSpPr>
            <p:cNvPr id="7" name="直线连接符 6"/>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70774" y="5571898"/>
              <a:ext cx="550151" cy="369332"/>
            </a:xfrm>
            <a:prstGeom prst="rect">
              <a:avLst/>
            </a:prstGeom>
            <a:noFill/>
          </p:spPr>
          <p:txBody>
            <a:bodyPr wrap="none" rtlCol="0">
              <a:spAutoFit/>
            </a:bodyPr>
            <a:lstStyle/>
            <a:p>
              <a:r>
                <a:rPr kumimoji="1" lang="en-US" altLang="zh-CN" smtClean="0"/>
                <a:t>100</a:t>
              </a:r>
              <a:endParaRPr kumimoji="1"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1072892092"/>
              </p:ext>
            </p:extLst>
          </p:nvPr>
        </p:nvGraphicFramePr>
        <p:xfrm>
          <a:off x="6670965" y="2580925"/>
          <a:ext cx="4384962" cy="2795010"/>
        </p:xfrm>
        <a:graphic>
          <a:graphicData uri="http://schemas.openxmlformats.org/drawingml/2006/table">
            <a:tbl>
              <a:tblPr firstRow="1" bandRow="1">
                <a:tableStyleId>{5C22544A-7EE6-4342-B048-85BDC9FD1C3A}</a:tableStyleId>
              </a:tblPr>
              <a:tblGrid>
                <a:gridCol w="1239981"/>
                <a:gridCol w="1565563"/>
                <a:gridCol w="1579418"/>
              </a:tblGrid>
              <a:tr h="931670">
                <a:tc>
                  <a:txBody>
                    <a:bodyPr/>
                    <a:lstStyle/>
                    <a:p>
                      <a:endParaRPr lang="zh-CN" altLang="en-US" dirty="0"/>
                    </a:p>
                  </a:txBody>
                  <a:tcPr/>
                </a:tc>
                <a:tc>
                  <a:txBody>
                    <a:bodyPr/>
                    <a:lstStyle/>
                    <a:p>
                      <a:pPr algn="ctr"/>
                      <a:r>
                        <a:rPr lang="en-US" altLang="zh-CN" dirty="0" smtClean="0"/>
                        <a:t>Case</a:t>
                      </a:r>
                      <a:endParaRPr lang="zh-CN" altLang="en-US" dirty="0"/>
                    </a:p>
                  </a:txBody>
                  <a:tcPr anchor="ctr"/>
                </a:tc>
                <a:tc>
                  <a:txBody>
                    <a:bodyPr/>
                    <a:lstStyle/>
                    <a:p>
                      <a:pPr algn="ctr"/>
                      <a:r>
                        <a:rPr lang="en-US" altLang="zh-CN" dirty="0" smtClean="0"/>
                        <a:t>Non Case</a:t>
                      </a:r>
                      <a:endParaRPr lang="zh-CN" altLang="en-US" dirty="0"/>
                    </a:p>
                  </a:txBody>
                  <a:tcPr anchor="ctr"/>
                </a:tc>
              </a:tr>
              <a:tr h="931670">
                <a:tc>
                  <a:txBody>
                    <a:bodyPr/>
                    <a:lstStyle/>
                    <a:p>
                      <a:pPr algn="ctr"/>
                      <a:r>
                        <a:rPr lang="en-US" altLang="zh-CN" sz="3200" dirty="0" smtClean="0"/>
                        <a:t>+</a:t>
                      </a:r>
                      <a:endParaRPr lang="zh-CN" altLang="en-US" sz="3200" dirty="0"/>
                    </a:p>
                  </a:txBody>
                  <a:tcPr anchor="ctr"/>
                </a:tc>
                <a:tc>
                  <a:txBody>
                    <a:bodyPr/>
                    <a:lstStyle/>
                    <a:p>
                      <a:pPr algn="ctr"/>
                      <a:r>
                        <a:rPr lang="en-US" altLang="zh-CN" dirty="0" smtClean="0"/>
                        <a:t>1.515</a:t>
                      </a:r>
                      <a:endParaRPr lang="zh-CN" altLang="en-US" dirty="0"/>
                    </a:p>
                  </a:txBody>
                  <a:tcPr anchor="ctr">
                    <a:solidFill>
                      <a:schemeClr val="accent2">
                        <a:lumMod val="60000"/>
                        <a:lumOff val="40000"/>
                      </a:schemeClr>
                    </a:solidFill>
                  </a:tcPr>
                </a:tc>
                <a:tc>
                  <a:txBody>
                    <a:bodyPr/>
                    <a:lstStyle/>
                    <a:p>
                      <a:pPr algn="ctr"/>
                      <a:r>
                        <a:rPr lang="en-US" altLang="zh-CN" dirty="0" smtClean="0"/>
                        <a:t>36.360</a:t>
                      </a:r>
                      <a:endParaRPr lang="zh-CN" altLang="en-US" dirty="0"/>
                    </a:p>
                  </a:txBody>
                  <a:tcPr anchor="ctr"/>
                </a:tc>
              </a:tr>
              <a:tr h="931670">
                <a:tc>
                  <a:txBody>
                    <a:bodyPr/>
                    <a:lstStyle/>
                    <a:p>
                      <a:pPr algn="ctr"/>
                      <a:r>
                        <a:rPr lang="en-US" altLang="zh-CN" sz="3200" dirty="0" smtClean="0"/>
                        <a:t>_</a:t>
                      </a:r>
                      <a:endParaRPr lang="zh-CN" altLang="en-US" sz="3200" dirty="0"/>
                    </a:p>
                  </a:txBody>
                  <a:tcPr/>
                </a:tc>
                <a:tc>
                  <a:txBody>
                    <a:bodyPr/>
                    <a:lstStyle/>
                    <a:p>
                      <a:pPr algn="ctr"/>
                      <a:r>
                        <a:rPr lang="en-US" altLang="zh-CN" dirty="0" smtClean="0"/>
                        <a:t>0.310</a:t>
                      </a:r>
                      <a:endParaRPr lang="zh-CN" altLang="en-US" dirty="0"/>
                    </a:p>
                  </a:txBody>
                  <a:tcPr anchor="ctr">
                    <a:solidFill>
                      <a:schemeClr val="accent2">
                        <a:lumMod val="60000"/>
                        <a:lumOff val="40000"/>
                      </a:schemeClr>
                    </a:solidFill>
                  </a:tcPr>
                </a:tc>
                <a:tc>
                  <a:txBody>
                    <a:bodyPr/>
                    <a:lstStyle/>
                    <a:p>
                      <a:pPr algn="ctr"/>
                      <a:r>
                        <a:rPr lang="en-US" altLang="zh-CN" dirty="0" smtClean="0"/>
                        <a:t>61.814</a:t>
                      </a:r>
                      <a:endParaRPr lang="zh-CN" altLang="en-US" dirty="0"/>
                    </a:p>
                  </a:txBody>
                  <a:tcPr anchor="ctr"/>
                </a:tc>
              </a:tr>
            </a:tbl>
          </a:graphicData>
        </a:graphic>
      </p:graphicFrame>
      <p:grpSp>
        <p:nvGrpSpPr>
          <p:cNvPr id="13" name="组 12"/>
          <p:cNvGrpSpPr/>
          <p:nvPr/>
        </p:nvGrpSpPr>
        <p:grpSpPr>
          <a:xfrm>
            <a:off x="5251751" y="5375935"/>
            <a:ext cx="597763" cy="540326"/>
            <a:chOff x="5223162" y="5486401"/>
            <a:chExt cx="597763" cy="540326"/>
          </a:xfrm>
        </p:grpSpPr>
        <p:cxnSp>
          <p:nvCxnSpPr>
            <p:cNvPr id="14" name="直线连接符 13"/>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70774" y="5571898"/>
              <a:ext cx="550151" cy="369332"/>
            </a:xfrm>
            <a:prstGeom prst="rect">
              <a:avLst/>
            </a:prstGeom>
            <a:noFill/>
          </p:spPr>
          <p:txBody>
            <a:bodyPr wrap="none" rtlCol="0">
              <a:spAutoFit/>
            </a:bodyPr>
            <a:lstStyle/>
            <a:p>
              <a:r>
                <a:rPr kumimoji="1" lang="en-US" altLang="zh-CN" smtClean="0"/>
                <a:t>100</a:t>
              </a:r>
              <a:endParaRPr kumimoji="1" lang="zh-CN" altLang="en-US" dirty="0"/>
            </a:p>
          </p:txBody>
        </p:sp>
      </p:grpSp>
    </p:spTree>
    <p:extLst>
      <p:ext uri="{BB962C8B-B14F-4D97-AF65-F5344CB8AC3E}">
        <p14:creationId xmlns:p14="http://schemas.microsoft.com/office/powerpoint/2010/main" val="8932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036" y="1122218"/>
            <a:ext cx="3546764" cy="523220"/>
          </a:xfrm>
          <a:prstGeom prst="rect">
            <a:avLst/>
          </a:prstGeom>
          <a:noFill/>
        </p:spPr>
        <p:txBody>
          <a:bodyPr wrap="square" rtlCol="0">
            <a:spAutoFit/>
          </a:bodyPr>
          <a:lstStyle/>
          <a:p>
            <a:r>
              <a:rPr kumimoji="1" lang="en-US" altLang="zh-CN" sz="2800" b="1" dirty="0" smtClean="0">
                <a:latin typeface="Times New Roman" charset="0"/>
                <a:ea typeface="Times New Roman" charset="0"/>
                <a:cs typeface="Times New Roman" charset="0"/>
              </a:rPr>
              <a:t>Model Structure</a:t>
            </a:r>
            <a:endParaRPr kumimoji="1" lang="zh-CN" altLang="en-US" sz="2800" b="1" dirty="0">
              <a:latin typeface="Times New Roman" charset="0"/>
              <a:ea typeface="Times New Roman" charset="0"/>
              <a:cs typeface="Times New Roman" charset="0"/>
            </a:endParaRPr>
          </a:p>
        </p:txBody>
      </p:sp>
      <p:sp>
        <p:nvSpPr>
          <p:cNvPr id="3" name="文本框 2"/>
          <p:cNvSpPr txBox="1"/>
          <p:nvPr/>
        </p:nvSpPr>
        <p:spPr>
          <a:xfrm>
            <a:off x="637380" y="1932357"/>
            <a:ext cx="4098851" cy="1846659"/>
          </a:xfrm>
          <a:prstGeom prst="rect">
            <a:avLst/>
          </a:prstGeom>
          <a:noFill/>
        </p:spPr>
        <p:txBody>
          <a:bodyPr wrap="square" rtlCol="0">
            <a:spAutoFit/>
          </a:bodyPr>
          <a:lstStyle/>
          <a:p>
            <a:pPr marL="285750" indent="-285750">
              <a:buFont typeface="Arial" charset="0"/>
              <a:buChar char="•"/>
            </a:pPr>
            <a:r>
              <a:rPr kumimoji="1" lang="en-US" altLang="zh-CN" sz="2400" dirty="0">
                <a:latin typeface="Times New Roman" charset="0"/>
                <a:ea typeface="Times New Roman" charset="0"/>
                <a:cs typeface="Times New Roman" charset="0"/>
              </a:rPr>
              <a:t>4 states:</a:t>
            </a:r>
          </a:p>
          <a:p>
            <a:pPr marL="742950" lvl="1" indent="-285750">
              <a:buFont typeface="Arial" charset="0"/>
              <a:buChar char="•"/>
            </a:pPr>
            <a:r>
              <a:rPr kumimoji="1" lang="en-US" altLang="zh-CN" dirty="0">
                <a:latin typeface="Times New Roman" charset="0"/>
                <a:ea typeface="Times New Roman" charset="0"/>
                <a:cs typeface="Times New Roman" charset="0"/>
              </a:rPr>
              <a:t>Lung cancer free</a:t>
            </a:r>
          </a:p>
          <a:p>
            <a:pPr marL="742950" lvl="1" indent="-285750">
              <a:buFont typeface="Arial" charset="0"/>
              <a:buChar char="•"/>
            </a:pPr>
            <a:r>
              <a:rPr kumimoji="1" lang="en-US" altLang="zh-CN" dirty="0">
                <a:latin typeface="Times New Roman" charset="0"/>
                <a:ea typeface="Times New Roman" charset="0"/>
                <a:cs typeface="Times New Roman" charset="0"/>
              </a:rPr>
              <a:t>Positively screened lung cancer</a:t>
            </a:r>
          </a:p>
          <a:p>
            <a:pPr marL="742950" lvl="1" indent="-285750">
              <a:buFont typeface="Arial" charset="0"/>
              <a:buChar char="•"/>
            </a:pPr>
            <a:r>
              <a:rPr kumimoji="1" lang="en-US" altLang="zh-CN" dirty="0">
                <a:latin typeface="Times New Roman" charset="0"/>
                <a:ea typeface="Times New Roman" charset="0"/>
                <a:cs typeface="Times New Roman" charset="0"/>
              </a:rPr>
              <a:t>Lung cancer caused death</a:t>
            </a:r>
          </a:p>
          <a:p>
            <a:pPr marL="742950" lvl="1" indent="-285750">
              <a:buFont typeface="Arial" charset="0"/>
              <a:buChar char="•"/>
            </a:pPr>
            <a:r>
              <a:rPr kumimoji="1" lang="en-US" altLang="zh-CN" dirty="0">
                <a:latin typeface="Times New Roman" charset="0"/>
                <a:ea typeface="Times New Roman" charset="0"/>
                <a:cs typeface="Times New Roman" charset="0"/>
              </a:rPr>
              <a:t>Other caused death</a:t>
            </a:r>
            <a:endParaRPr kumimoji="1" lang="zh-CN" altLang="en-US" dirty="0">
              <a:latin typeface="Times New Roman" charset="0"/>
              <a:ea typeface="Times New Roman" charset="0"/>
              <a:cs typeface="Times New Roman" charset="0"/>
            </a:endParaRPr>
          </a:p>
          <a:p>
            <a:pPr marL="285750" indent="-285750">
              <a:buFont typeface="Arial" charset="0"/>
              <a:buChar char="•"/>
            </a:pPr>
            <a:endParaRPr kumimoji="1" lang="zh-CN" altLang="en-US" dirty="0">
              <a:latin typeface="Times New Roman" charset="0"/>
              <a:ea typeface="Times New Roman" charset="0"/>
              <a:cs typeface="Times New Roman" charset="0"/>
            </a:endParaRPr>
          </a:p>
        </p:txBody>
      </p:sp>
      <p:grpSp>
        <p:nvGrpSpPr>
          <p:cNvPr id="17" name="组合 15">
            <a:extLst>
              <a:ext uri="{FF2B5EF4-FFF2-40B4-BE49-F238E27FC236}">
                <a16:creationId xmlns:a16="http://schemas.microsoft.com/office/drawing/2014/main" xmlns="" id="{AB964A44-7589-4072-9318-0167F1891948}"/>
              </a:ext>
            </a:extLst>
          </p:cNvPr>
          <p:cNvGrpSpPr/>
          <p:nvPr/>
        </p:nvGrpSpPr>
        <p:grpSpPr>
          <a:xfrm>
            <a:off x="6963714" y="1513205"/>
            <a:ext cx="2352675" cy="1057275"/>
            <a:chOff x="0" y="0"/>
            <a:chExt cx="2352675" cy="1057275"/>
          </a:xfrm>
        </p:grpSpPr>
        <p:sp>
          <p:nvSpPr>
            <p:cNvPr id="18" name="椭圆 17">
              <a:extLst>
                <a:ext uri="{FF2B5EF4-FFF2-40B4-BE49-F238E27FC236}">
                  <a16:creationId xmlns:a16="http://schemas.microsoft.com/office/drawing/2014/main" xmlns="" id="{BE46C8A1-21BE-43B8-A2A3-C549EEB4D060}"/>
                </a:ext>
              </a:extLst>
            </p:cNvPr>
            <p:cNvSpPr/>
            <p:nvPr/>
          </p:nvSpPr>
          <p:spPr>
            <a:xfrm>
              <a:off x="0" y="0"/>
              <a:ext cx="2352675" cy="67627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19" name="文本框 7">
              <a:extLst>
                <a:ext uri="{FF2B5EF4-FFF2-40B4-BE49-F238E27FC236}">
                  <a16:creationId xmlns:a16="http://schemas.microsoft.com/office/drawing/2014/main" xmlns="" id="{26F28048-16F2-44FC-A010-FCCD053742D6}"/>
                </a:ext>
              </a:extLst>
            </p:cNvPr>
            <p:cNvSpPr txBox="1"/>
            <p:nvPr/>
          </p:nvSpPr>
          <p:spPr>
            <a:xfrm>
              <a:off x="304800" y="142875"/>
              <a:ext cx="1779905" cy="914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ea typeface="等线" panose="02010600030101010101" pitchFamily="2" charset="-122"/>
                  <a:cs typeface="Times New Roman" panose="02020603050405020304" pitchFamily="18" charset="0"/>
                </a:rPr>
                <a:t>Well (high-risk smokers)</a:t>
              </a:r>
              <a:endParaRPr lang="zh-CN" sz="1400" kern="100">
                <a:effectLst/>
                <a:ea typeface="等线" panose="02010600030101010101" pitchFamily="2" charset="-122"/>
                <a:cs typeface="Times New Roman" panose="02020603050405020304" pitchFamily="18" charset="0"/>
              </a:endParaRPr>
            </a:p>
          </p:txBody>
        </p:sp>
      </p:grpSp>
      <p:sp>
        <p:nvSpPr>
          <p:cNvPr id="20" name="椭圆 19">
            <a:extLst>
              <a:ext uri="{FF2B5EF4-FFF2-40B4-BE49-F238E27FC236}">
                <a16:creationId xmlns:a16="http://schemas.microsoft.com/office/drawing/2014/main" xmlns="" id="{EE8DC303-D5DA-4076-8016-4A547F38543C}"/>
              </a:ext>
            </a:extLst>
          </p:cNvPr>
          <p:cNvSpPr/>
          <p:nvPr/>
        </p:nvSpPr>
        <p:spPr>
          <a:xfrm>
            <a:off x="7053249" y="2700020"/>
            <a:ext cx="2162175" cy="647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1" name="文本框 10">
            <a:extLst>
              <a:ext uri="{FF2B5EF4-FFF2-40B4-BE49-F238E27FC236}">
                <a16:creationId xmlns:a16="http://schemas.microsoft.com/office/drawing/2014/main" xmlns="" id="{1A889BA8-3D52-4AC4-90D2-57C32E5F3827}"/>
              </a:ext>
            </a:extLst>
          </p:cNvPr>
          <p:cNvSpPr txBox="1">
            <a:spLocks noChangeArrowheads="1"/>
          </p:cNvSpPr>
          <p:nvPr/>
        </p:nvSpPr>
        <p:spPr bwMode="auto">
          <a:xfrm>
            <a:off x="7459408" y="2849480"/>
            <a:ext cx="1403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Curative treatment</a:t>
            </a:r>
            <a:endParaRPr kumimoji="0" lang="en-US" altLang="zh-CN" sz="2000" b="0" i="0" u="none" strike="noStrike" cap="none" normalizeH="0" baseline="0">
              <a:ln>
                <a:noFill/>
              </a:ln>
              <a:solidFill>
                <a:schemeClr val="tx1"/>
              </a:solidFill>
              <a:effectLst/>
              <a:latin typeface="Arial" panose="020B0604020202020204" pitchFamily="34" charset="0"/>
            </a:endParaRPr>
          </a:p>
        </p:txBody>
      </p:sp>
      <p:grpSp>
        <p:nvGrpSpPr>
          <p:cNvPr id="22" name="组合 20">
            <a:extLst>
              <a:ext uri="{FF2B5EF4-FFF2-40B4-BE49-F238E27FC236}">
                <a16:creationId xmlns:a16="http://schemas.microsoft.com/office/drawing/2014/main" xmlns="" id="{68508F8F-C19D-420B-91B1-3F36769B43A6}"/>
              </a:ext>
            </a:extLst>
          </p:cNvPr>
          <p:cNvGrpSpPr/>
          <p:nvPr/>
        </p:nvGrpSpPr>
        <p:grpSpPr>
          <a:xfrm>
            <a:off x="7068489" y="5370830"/>
            <a:ext cx="2152650" cy="981075"/>
            <a:chOff x="0" y="0"/>
            <a:chExt cx="2152650" cy="981075"/>
          </a:xfrm>
        </p:grpSpPr>
        <p:sp>
          <p:nvSpPr>
            <p:cNvPr id="23" name="椭圆 22">
              <a:extLst>
                <a:ext uri="{FF2B5EF4-FFF2-40B4-BE49-F238E27FC236}">
                  <a16:creationId xmlns:a16="http://schemas.microsoft.com/office/drawing/2014/main" xmlns="" id="{F6E802DD-684E-4CCF-A7DB-87A8CA5C52CF}"/>
                </a:ext>
              </a:extLst>
            </p:cNvPr>
            <p:cNvSpPr/>
            <p:nvPr/>
          </p:nvSpPr>
          <p:spPr>
            <a:xfrm>
              <a:off x="0" y="0"/>
              <a:ext cx="2152650" cy="704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5" name="文本框 14">
              <a:extLst>
                <a:ext uri="{FF2B5EF4-FFF2-40B4-BE49-F238E27FC236}">
                  <a16:creationId xmlns:a16="http://schemas.microsoft.com/office/drawing/2014/main" xmlns="" id="{DD1654CB-5ED8-47D2-9FEA-F4B406DDD2C5}"/>
                </a:ext>
              </a:extLst>
            </p:cNvPr>
            <p:cNvSpPr txBox="1"/>
            <p:nvPr/>
          </p:nvSpPr>
          <p:spPr>
            <a:xfrm>
              <a:off x="514350" y="66675"/>
              <a:ext cx="1149350" cy="9144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Death caused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by lung cancer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9" name="箭头: 下 30">
            <a:extLst>
              <a:ext uri="{FF2B5EF4-FFF2-40B4-BE49-F238E27FC236}">
                <a16:creationId xmlns:a16="http://schemas.microsoft.com/office/drawing/2014/main" xmlns="" id="{6D33FC11-7099-41A7-BFF9-EBC88927B9D3}"/>
              </a:ext>
            </a:extLst>
          </p:cNvPr>
          <p:cNvSpPr/>
          <p:nvPr/>
        </p:nvSpPr>
        <p:spPr>
          <a:xfrm>
            <a:off x="7954314" y="2278380"/>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0" name="箭头: 下 31">
            <a:extLst>
              <a:ext uri="{FF2B5EF4-FFF2-40B4-BE49-F238E27FC236}">
                <a16:creationId xmlns:a16="http://schemas.microsoft.com/office/drawing/2014/main" xmlns="" id="{8B7A4631-578F-4EED-B6EE-4A2E80AF3386}"/>
              </a:ext>
            </a:extLst>
          </p:cNvPr>
          <p:cNvSpPr/>
          <p:nvPr/>
        </p:nvSpPr>
        <p:spPr>
          <a:xfrm>
            <a:off x="7973364" y="3507105"/>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1" name="箭头: 右弧形 32">
            <a:extLst>
              <a:ext uri="{FF2B5EF4-FFF2-40B4-BE49-F238E27FC236}">
                <a16:creationId xmlns:a16="http://schemas.microsoft.com/office/drawing/2014/main" xmlns="" id="{D613F19A-F35C-41AA-B716-D923D732581C}"/>
              </a:ext>
            </a:extLst>
          </p:cNvPr>
          <p:cNvSpPr/>
          <p:nvPr/>
        </p:nvSpPr>
        <p:spPr>
          <a:xfrm>
            <a:off x="9384397" y="1465632"/>
            <a:ext cx="619125" cy="4667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2" name="箭头: 左弧形 33">
            <a:extLst>
              <a:ext uri="{FF2B5EF4-FFF2-40B4-BE49-F238E27FC236}">
                <a16:creationId xmlns:a16="http://schemas.microsoft.com/office/drawing/2014/main" xmlns="" id="{DE570AF2-6370-4368-9D4C-C951FB44BBCF}"/>
              </a:ext>
            </a:extLst>
          </p:cNvPr>
          <p:cNvSpPr/>
          <p:nvPr/>
        </p:nvSpPr>
        <p:spPr>
          <a:xfrm>
            <a:off x="6287439" y="2830830"/>
            <a:ext cx="695325" cy="4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grpSp>
        <p:nvGrpSpPr>
          <p:cNvPr id="33" name="组合 35">
            <a:extLst>
              <a:ext uri="{FF2B5EF4-FFF2-40B4-BE49-F238E27FC236}">
                <a16:creationId xmlns:a16="http://schemas.microsoft.com/office/drawing/2014/main" xmlns="" id="{444E31D1-1EA4-4811-B830-CC33C7198BD1}"/>
              </a:ext>
            </a:extLst>
          </p:cNvPr>
          <p:cNvGrpSpPr/>
          <p:nvPr/>
        </p:nvGrpSpPr>
        <p:grpSpPr>
          <a:xfrm>
            <a:off x="7200693" y="4063365"/>
            <a:ext cx="2163321" cy="711835"/>
            <a:chOff x="0" y="0"/>
            <a:chExt cx="1913860" cy="712381"/>
          </a:xfrm>
        </p:grpSpPr>
        <p:sp>
          <p:nvSpPr>
            <p:cNvPr id="34" name="椭圆 33">
              <a:extLst>
                <a:ext uri="{FF2B5EF4-FFF2-40B4-BE49-F238E27FC236}">
                  <a16:creationId xmlns:a16="http://schemas.microsoft.com/office/drawing/2014/main" xmlns="" id="{CDACFABA-C505-401A-9648-DE1307C95C86}"/>
                </a:ext>
              </a:extLst>
            </p:cNvPr>
            <p:cNvSpPr/>
            <p:nvPr/>
          </p:nvSpPr>
          <p:spPr>
            <a:xfrm>
              <a:off x="0" y="0"/>
              <a:ext cx="1913860" cy="71238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5" name="文本框 31">
              <a:extLst>
                <a:ext uri="{FF2B5EF4-FFF2-40B4-BE49-F238E27FC236}">
                  <a16:creationId xmlns:a16="http://schemas.microsoft.com/office/drawing/2014/main" xmlns="" id="{87DAC07E-14BC-4DF5-89E2-D5E43024D014}"/>
                </a:ext>
              </a:extLst>
            </p:cNvPr>
            <p:cNvSpPr txBox="1"/>
            <p:nvPr/>
          </p:nvSpPr>
          <p:spPr>
            <a:xfrm>
              <a:off x="83814" y="148741"/>
              <a:ext cx="1744345" cy="47815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dirty="0">
                  <a:effectLst/>
                  <a:latin typeface="等线" panose="02010600030101010101" pitchFamily="2" charset="-122"/>
                  <a:ea typeface="等线" panose="02010600030101010101" pitchFamily="2" charset="-122"/>
                  <a:cs typeface="Times New Roman" panose="02020603050405020304" pitchFamily="18" charset="0"/>
                </a:rPr>
                <a:t>Non-curative treatment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6" name="箭头: 下 38">
            <a:extLst>
              <a:ext uri="{FF2B5EF4-FFF2-40B4-BE49-F238E27FC236}">
                <a16:creationId xmlns:a16="http://schemas.microsoft.com/office/drawing/2014/main" xmlns="" id="{43E0A635-6B6C-43C5-B0DB-4357FD22C089}"/>
              </a:ext>
            </a:extLst>
          </p:cNvPr>
          <p:cNvSpPr/>
          <p:nvPr/>
        </p:nvSpPr>
        <p:spPr>
          <a:xfrm>
            <a:off x="7982889" y="4942840"/>
            <a:ext cx="350520" cy="350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7" name="箭头: 左弧形 39">
            <a:extLst>
              <a:ext uri="{FF2B5EF4-FFF2-40B4-BE49-F238E27FC236}">
                <a16:creationId xmlns:a16="http://schemas.microsoft.com/office/drawing/2014/main" xmlns="" id="{E4EB79D9-CC19-4D56-882D-8F74BA1C7767}"/>
              </a:ext>
            </a:extLst>
          </p:cNvPr>
          <p:cNvSpPr/>
          <p:nvPr/>
        </p:nvSpPr>
        <p:spPr>
          <a:xfrm>
            <a:off x="6382689" y="4191000"/>
            <a:ext cx="723900" cy="438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8" name="箭头: 左弧形 13">
            <a:extLst>
              <a:ext uri="{FF2B5EF4-FFF2-40B4-BE49-F238E27FC236}">
                <a16:creationId xmlns:a16="http://schemas.microsoft.com/office/drawing/2014/main" xmlns="" id="{85B1DD74-4C05-4AB4-9D58-24962F8CB51E}"/>
              </a:ext>
            </a:extLst>
          </p:cNvPr>
          <p:cNvSpPr/>
          <p:nvPr/>
        </p:nvSpPr>
        <p:spPr>
          <a:xfrm>
            <a:off x="5787313" y="1851342"/>
            <a:ext cx="1103630" cy="40739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弧形 19">
            <a:extLst>
              <a:ext uri="{FF2B5EF4-FFF2-40B4-BE49-F238E27FC236}">
                <a16:creationId xmlns:a16="http://schemas.microsoft.com/office/drawing/2014/main" xmlns="" id="{A4DF88E0-4F5A-4B24-8A82-9F9C131D1E4E}"/>
              </a:ext>
            </a:extLst>
          </p:cNvPr>
          <p:cNvSpPr/>
          <p:nvPr/>
        </p:nvSpPr>
        <p:spPr>
          <a:xfrm>
            <a:off x="9376871" y="2106930"/>
            <a:ext cx="782671" cy="26441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535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12"/>
            <a:ext cx="10515600" cy="730251"/>
          </a:xfrm>
        </p:spPr>
        <p:txBody>
          <a:bodyPr/>
          <a:lstStyle/>
          <a:p>
            <a:r>
              <a:rPr kumimoji="1" lang="en-US" altLang="zh-CN" dirty="0" smtClean="0"/>
              <a:t>Assumption to calculate the </a:t>
            </a:r>
            <a:r>
              <a:rPr kumimoji="1" lang="en-US" altLang="zh-CN" dirty="0" smtClean="0"/>
              <a:t>Matrix</a:t>
            </a:r>
            <a:endParaRPr kumimoji="1" lang="zh-CN" altLang="en-US" dirty="0"/>
          </a:p>
        </p:txBody>
      </p:sp>
      <p:sp>
        <p:nvSpPr>
          <p:cNvPr id="3" name="内容占位符 2"/>
          <p:cNvSpPr>
            <a:spLocks noGrp="1"/>
          </p:cNvSpPr>
          <p:nvPr>
            <p:ph idx="1"/>
          </p:nvPr>
        </p:nvSpPr>
        <p:spPr>
          <a:xfrm>
            <a:off x="838200" y="2039938"/>
            <a:ext cx="10515600" cy="4351338"/>
          </a:xfrm>
        </p:spPr>
        <p:txBody>
          <a:bodyPr/>
          <a:lstStyle/>
          <a:p>
            <a:r>
              <a:rPr kumimoji="1" lang="en-US" altLang="zh-CN" dirty="0"/>
              <a:t>A</a:t>
            </a:r>
            <a:r>
              <a:rPr kumimoji="1" lang="en-US" altLang="zh-CN" dirty="0" smtClean="0"/>
              <a:t>ssume </a:t>
            </a:r>
            <a:r>
              <a:rPr kumimoji="1" lang="en-US" altLang="zh-CN" dirty="0" smtClean="0"/>
              <a:t>that all diagnosed lung cancer with screening test is under early stage and can be treated in the future, while undiagnosed lung cancer will go through each stage until the late stage </a:t>
            </a:r>
            <a:endParaRPr kumimoji="1" lang="en-US" altLang="zh-CN" dirty="0" smtClean="0"/>
          </a:p>
          <a:p>
            <a:r>
              <a:rPr kumimoji="1" lang="en-US" altLang="zh-CN" dirty="0" smtClean="0"/>
              <a:t>Assume negatively screened result stay in ”Well” state until death</a:t>
            </a:r>
            <a:endParaRPr kumimoji="1" lang="en-US" altLang="zh-CN" dirty="0" smtClean="0"/>
          </a:p>
          <a:p>
            <a:r>
              <a:rPr kumimoji="1" lang="en-US" altLang="zh-CN" dirty="0" smtClean="0"/>
              <a:t>The mortality rate of non-lung cancer caused reasons exclude death from:</a:t>
            </a:r>
          </a:p>
          <a:p>
            <a:pPr lvl="1"/>
            <a:r>
              <a:rPr kumimoji="1" lang="en-US" altLang="zh-CN" dirty="0" smtClean="0"/>
              <a:t>Colon, prostate cancer for males</a:t>
            </a:r>
          </a:p>
          <a:p>
            <a:pPr lvl="1"/>
            <a:r>
              <a:rPr kumimoji="1" lang="en-US" altLang="zh-CN" dirty="0" smtClean="0"/>
              <a:t>Ovarian, colon and prostate cancer for females</a:t>
            </a:r>
          </a:p>
          <a:p>
            <a:pPr lvl="1"/>
            <a:endParaRPr kumimoji="1" lang="en-US" altLang="zh-CN" dirty="0" smtClean="0"/>
          </a:p>
          <a:p>
            <a:pPr lvl="1"/>
            <a:endParaRPr kumimoji="1" lang="en-US" altLang="zh-CN" dirty="0" smtClean="0"/>
          </a:p>
          <a:p>
            <a:endParaRPr kumimoji="1" lang="zh-CN" altLang="en-US" dirty="0"/>
          </a:p>
        </p:txBody>
      </p:sp>
    </p:spTree>
    <p:extLst>
      <p:ext uri="{BB962C8B-B14F-4D97-AF65-F5344CB8AC3E}">
        <p14:creationId xmlns:p14="http://schemas.microsoft.com/office/powerpoint/2010/main" val="8979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Mortality Rate </a:t>
            </a:r>
            <a:endParaRPr kumimoji="1" lang="zh-CN" altLang="en-US" dirty="0"/>
          </a:p>
        </p:txBody>
      </p:sp>
      <p:sp>
        <p:nvSpPr>
          <p:cNvPr id="3" name="内容占位符 2"/>
          <p:cNvSpPr>
            <a:spLocks noGrp="1"/>
          </p:cNvSpPr>
          <p:nvPr>
            <p:ph idx="1"/>
          </p:nvPr>
        </p:nvSpPr>
        <p:spPr>
          <a:xfrm>
            <a:off x="614833" y="1813800"/>
            <a:ext cx="10738967" cy="861959"/>
          </a:xfrm>
        </p:spPr>
        <p:txBody>
          <a:bodyPr>
            <a:normAutofit fontScale="92500" lnSpcReduction="20000"/>
          </a:bodyPr>
          <a:lstStyle/>
          <a:p>
            <a:r>
              <a:rPr kumimoji="1" lang="en-US" altLang="zh-CN" sz="2000" b="1" dirty="0" smtClean="0"/>
              <a:t>Lung cancer caused death</a:t>
            </a:r>
            <a:r>
              <a:rPr kumimoji="1" lang="en-US" altLang="zh-CN" sz="2000" dirty="0" smtClean="0"/>
              <a:t>: the survival rate of early stage is 55%, for late stage is 5%</a:t>
            </a:r>
          </a:p>
          <a:p>
            <a:r>
              <a:rPr kumimoji="1" lang="en-US" altLang="zh-CN" sz="2000" b="1" dirty="0" smtClean="0"/>
              <a:t>Non-lung cancer caused death</a:t>
            </a:r>
            <a:r>
              <a:rPr kumimoji="1" lang="en-US" altLang="zh-CN" sz="2000" dirty="0" smtClean="0"/>
              <a:t>: Mortality rate from other causes for smokers are listed </a:t>
            </a:r>
            <a:r>
              <a:rPr kumimoji="1" lang="en-US" altLang="zh-CN" sz="2000" dirty="0" smtClean="0"/>
              <a:t>below, we take the average mortality rate of smokers from 55-75 as non-lung cancer caused death</a:t>
            </a:r>
            <a:endParaRPr kumimoji="1"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62937177"/>
              </p:ext>
            </p:extLst>
          </p:nvPr>
        </p:nvGraphicFramePr>
        <p:xfrm>
          <a:off x="879401" y="3138671"/>
          <a:ext cx="4433888" cy="3185150"/>
        </p:xfrm>
        <a:graphic>
          <a:graphicData uri="http://schemas.openxmlformats.org/drawingml/2006/table">
            <a:tbl>
              <a:tblPr bandRow="1">
                <a:tableStyleId>{5C22544A-7EE6-4342-B048-85BDC9FD1C3A}</a:tableStyleId>
              </a:tblPr>
              <a:tblGrid>
                <a:gridCol w="762000"/>
                <a:gridCol w="1458766"/>
                <a:gridCol w="1241572"/>
                <a:gridCol w="971550"/>
              </a:tblGrid>
              <a:tr h="403915">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a:t>
                      </a:r>
                      <a:r>
                        <a:rPr lang="en-US" sz="1600" u="none" strike="noStrike" dirty="0" smtClean="0">
                          <a:effectLst/>
                          <a:latin typeface="Times New Roman" charset="0"/>
                          <a:ea typeface="Times New Roman" charset="0"/>
                          <a:cs typeface="Times New Roman" charset="0"/>
                        </a:rPr>
                        <a:t>causes</a:t>
                      </a:r>
                      <a:r>
                        <a:rPr lang="en-US" sz="1600" u="none" strike="noStrike" baseline="0" dirty="0" smtClean="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269112">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65</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0.0067 </a:t>
                      </a:r>
                    </a:p>
                  </a:txBody>
                  <a:tcPr marL="6350" marR="6350" marT="6350" marB="0" anchor="ctr"/>
                </a:tc>
              </a:tr>
              <a:tr h="269112">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140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0.0151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113</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0.0120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189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0.0209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172</a:t>
                      </a:r>
                    </a:p>
                  </a:txBody>
                  <a:tcPr marL="6350" marR="6350" marT="6350" marB="0" anchor="ctr"/>
                </a:tc>
                <a:tc>
                  <a:txBody>
                    <a:bodyPr/>
                    <a:lstStyle/>
                    <a:p>
                      <a:pPr algn="ctr" fontAlgn="b"/>
                      <a:r>
                        <a:rPr lang="it-IT" sz="1600" b="0" i="0" u="none" strike="noStrike" dirty="0">
                          <a:solidFill>
                            <a:srgbClr val="000000"/>
                          </a:solidFill>
                          <a:effectLst/>
                          <a:latin typeface="Times New Roman" charset="0"/>
                          <a:ea typeface="Times New Roman" charset="0"/>
                          <a:cs typeface="Times New Roman" charset="0"/>
                        </a:rPr>
                        <a:t>0.0189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0.0305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285</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0.0335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b="0" i="0" u="none" strike="noStrike" dirty="0">
                          <a:solidFill>
                            <a:srgbClr val="000000"/>
                          </a:solidFill>
                          <a:effectLst/>
                          <a:latin typeface="Times New Roman" charset="0"/>
                          <a:ea typeface="Times New Roman" charset="0"/>
                          <a:cs typeface="Times New Roman" charset="0"/>
                        </a:rPr>
                        <a:t>379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0.0476 </a:t>
                      </a:r>
                    </a:p>
                  </a:txBody>
                  <a:tcPr marL="6350" marR="6350" marT="6350" marB="0" anchor="ctr"/>
                </a:tc>
              </a:tr>
              <a:tr h="269112">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441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0.0582 </a:t>
                      </a:r>
                    </a:p>
                  </a:txBody>
                  <a:tcPr marL="6350" marR="6350" marT="6350" marB="0" anchor="ctr"/>
                </a:tc>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532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0.0759 </a:t>
                      </a:r>
                    </a:p>
                  </a:txBody>
                  <a:tcPr marL="6350" marR="6350" marT="6350" marB="0" anchor="ctr"/>
                </a:tc>
              </a:tr>
            </a:tbl>
          </a:graphicData>
        </a:graphic>
      </p:graphicFrame>
      <p:sp>
        <p:nvSpPr>
          <p:cNvPr id="5" name="文本框 4"/>
          <p:cNvSpPr txBox="1"/>
          <p:nvPr/>
        </p:nvSpPr>
        <p:spPr>
          <a:xfrm>
            <a:off x="1598539" y="2769339"/>
            <a:ext cx="3443287" cy="369332"/>
          </a:xfrm>
          <a:prstGeom prst="rect">
            <a:avLst/>
          </a:prstGeom>
          <a:noFill/>
        </p:spPr>
        <p:txBody>
          <a:bodyPr wrap="square" rtlCol="0">
            <a:spAutoFit/>
          </a:bodyPr>
          <a:lstStyle/>
          <a:p>
            <a:r>
              <a:rPr kumimoji="1" lang="en-US" altLang="zh-CN" smtClean="0">
                <a:latin typeface="Times New Roman" charset="0"/>
                <a:ea typeface="Times New Roman" charset="0"/>
                <a:cs typeface="Times New Roman" charset="0"/>
              </a:rPr>
              <a:t>in 1000 men in next 10 years</a:t>
            </a:r>
            <a:endParaRPr kumimoji="1" lang="zh-CN" altLang="en-US" dirty="0">
              <a:latin typeface="Times New Roman" charset="0"/>
              <a:ea typeface="Times New Roman" charset="0"/>
              <a:cs typeface="Times New Roman" charset="0"/>
            </a:endParaRPr>
          </a:p>
        </p:txBody>
      </p:sp>
      <p:sp>
        <p:nvSpPr>
          <p:cNvPr id="7" name="文本框 6"/>
          <p:cNvSpPr txBox="1"/>
          <p:nvPr/>
        </p:nvSpPr>
        <p:spPr>
          <a:xfrm>
            <a:off x="7008739" y="2754055"/>
            <a:ext cx="3443287" cy="369332"/>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in 1000 women in next 10 years</a:t>
            </a:r>
            <a:endParaRPr kumimoji="1" lang="zh-CN" altLang="en-US" dirty="0">
              <a:latin typeface="Times New Roman" charset="0"/>
              <a:ea typeface="Times New Roman" charset="0"/>
              <a:cs typeface="Times New Roman"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948444944"/>
              </p:ext>
            </p:extLst>
          </p:nvPr>
        </p:nvGraphicFramePr>
        <p:xfrm>
          <a:off x="6718226" y="3123385"/>
          <a:ext cx="4433888" cy="3253230"/>
        </p:xfrm>
        <a:graphic>
          <a:graphicData uri="http://schemas.openxmlformats.org/drawingml/2006/table">
            <a:tbl>
              <a:tblPr bandRow="1">
                <a:tableStyleId>{5C22544A-7EE6-4342-B048-85BDC9FD1C3A}</a:tableStyleId>
              </a:tblPr>
              <a:tblGrid>
                <a:gridCol w="762000"/>
                <a:gridCol w="1458766"/>
                <a:gridCol w="1241572"/>
                <a:gridCol w="971550"/>
              </a:tblGrid>
              <a:tr h="414133">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a:t>
                      </a:r>
                      <a:r>
                        <a:rPr lang="en-US" sz="1600" u="none" strike="noStrike" dirty="0" smtClean="0">
                          <a:effectLst/>
                          <a:latin typeface="Times New Roman" charset="0"/>
                          <a:ea typeface="Times New Roman" charset="0"/>
                          <a:cs typeface="Times New Roman" charset="0"/>
                        </a:rPr>
                        <a:t>causes</a:t>
                      </a:r>
                      <a:r>
                        <a:rPr lang="en-US" sz="1600" u="none" strike="noStrike" baseline="0" dirty="0" smtClean="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r h="275920">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53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0.0054 </a:t>
                      </a:r>
                    </a:p>
                  </a:txBody>
                  <a:tcPr marL="6350" marR="6350" marT="6350" marB="0" anchor="ctr"/>
                </a:tc>
              </a:tr>
              <a:tr h="275920">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0.0083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0.0084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0.0128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600" b="0" i="0" u="none" strike="noStrike" dirty="0">
                          <a:solidFill>
                            <a:srgbClr val="000000"/>
                          </a:solidFill>
                          <a:effectLst/>
                          <a:latin typeface="Times New Roman" charset="0"/>
                          <a:ea typeface="Times New Roman" charset="0"/>
                          <a:cs typeface="Times New Roman" charset="0"/>
                        </a:rPr>
                        <a:t>126</a:t>
                      </a:r>
                    </a:p>
                  </a:txBody>
                  <a:tcPr marL="6350" marR="6350" marT="6350" marB="0" anchor="ctr"/>
                </a:tc>
                <a:tc>
                  <a:txBody>
                    <a:bodyPr/>
                    <a:lstStyle/>
                    <a:p>
                      <a:pPr algn="ctr" fontAlgn="b"/>
                      <a:r>
                        <a:rPr lang="hr-HR" sz="1600" b="0" i="0" u="none" strike="noStrike" dirty="0">
                          <a:solidFill>
                            <a:srgbClr val="000000"/>
                          </a:solidFill>
                          <a:effectLst/>
                          <a:latin typeface="Times New Roman" charset="0"/>
                          <a:ea typeface="Times New Roman" charset="0"/>
                          <a:cs typeface="Times New Roman" charset="0"/>
                        </a:rPr>
                        <a:t>0.0135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178</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0.0196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200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0.0223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264</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0.0307 </a:t>
                      </a:r>
                    </a:p>
                  </a:txBody>
                  <a:tcPr marL="6350" marR="6350" marT="6350" marB="0" anchor="ctr"/>
                </a:tc>
              </a:tr>
              <a:tr h="275920">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328</a:t>
                      </a:r>
                    </a:p>
                  </a:txBody>
                  <a:tcPr marL="6350" marR="6350" marT="6350" marB="0" anchor="ctr"/>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0.0397 </a:t>
                      </a:r>
                    </a:p>
                  </a:txBody>
                  <a:tcPr marL="6350" marR="6350" marT="6350" marB="0" anchor="ctr"/>
                </a:tc>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smtClean="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392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0.0498 </a:t>
                      </a:r>
                    </a:p>
                  </a:txBody>
                  <a:tcPr marL="6350" marR="6350" marT="6350" marB="0" anchor="ctr"/>
                </a:tc>
              </a:tr>
            </a:tbl>
          </a:graphicData>
        </a:graphic>
      </p:graphicFrame>
    </p:spTree>
    <p:extLst>
      <p:ext uri="{BB962C8B-B14F-4D97-AF65-F5344CB8AC3E}">
        <p14:creationId xmlns:p14="http://schemas.microsoft.com/office/powerpoint/2010/main" val="14386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latin typeface="Times New Roman" charset="0"/>
                <a:ea typeface="Times New Roman" charset="0"/>
                <a:cs typeface="Times New Roman" charset="0"/>
              </a:rPr>
              <a:t>Transmission Probability Matrix</a:t>
            </a:r>
            <a:endParaRPr kumimoji="1" lang="zh-CN" altLang="en-US" b="1" dirty="0">
              <a:latin typeface="Times New Roman" charset="0"/>
              <a:ea typeface="Times New Roman" charset="0"/>
              <a:cs typeface="Times New Roman" charset="0"/>
            </a:endParaRPr>
          </a:p>
        </p:txBody>
      </p:sp>
      <p:sp>
        <p:nvSpPr>
          <p:cNvPr id="4" name="内容占位符 3"/>
          <p:cNvSpPr>
            <a:spLocks noGrp="1"/>
          </p:cNvSpPr>
          <p:nvPr>
            <p:ph sz="half" idx="2"/>
          </p:nvPr>
        </p:nvSpPr>
        <p:spPr>
          <a:xfrm>
            <a:off x="6172200" y="1825625"/>
            <a:ext cx="6019800" cy="4508268"/>
          </a:xfrm>
        </p:spPr>
        <p:txBody>
          <a:bodyPr/>
          <a:lstStyle/>
          <a:p>
            <a:r>
              <a:rPr kumimoji="1" lang="en-US" altLang="zh-CN" dirty="0" smtClean="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sp>
        <p:nvSpPr>
          <p:cNvPr id="6" name="内容占位符 2"/>
          <p:cNvSpPr txBox="1">
            <a:spLocks/>
          </p:cNvSpPr>
          <p:nvPr/>
        </p:nvSpPr>
        <p:spPr>
          <a:xfrm>
            <a:off x="6858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mtClean="0">
                <a:latin typeface="Times New Roman" charset="0"/>
                <a:ea typeface="Times New Roman" charset="0"/>
                <a:cs typeface="Times New Roman" charset="0"/>
              </a:rPr>
              <a:t>LDCT</a:t>
            </a:r>
            <a:endParaRPr kumimoji="1" lang="zh-CN" altLang="en-US" dirty="0">
              <a:latin typeface="Times New Roman" charset="0"/>
              <a:ea typeface="Times New Roman" charset="0"/>
              <a:cs typeface="Times New Roman"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80499324"/>
              </p:ext>
            </p:extLst>
          </p:nvPr>
        </p:nvGraphicFramePr>
        <p:xfrm>
          <a:off x="554180" y="2541214"/>
          <a:ext cx="4776103" cy="3219400"/>
        </p:xfrm>
        <a:graphic>
          <a:graphicData uri="http://schemas.openxmlformats.org/drawingml/2006/table">
            <a:tbl>
              <a:tblPr>
                <a:tableStyleId>{5C22544A-7EE6-4342-B048-85BDC9FD1C3A}</a:tableStyleId>
              </a:tblPr>
              <a:tblGrid>
                <a:gridCol w="1018323"/>
                <a:gridCol w="841091"/>
                <a:gridCol w="841091"/>
                <a:gridCol w="1037799"/>
                <a:gridCol w="1037799"/>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smtClean="0">
                          <a:solidFill>
                            <a:schemeClr val="dk1"/>
                          </a:solidFill>
                          <a:effectLst/>
                          <a:latin typeface="Times New Roman" charset="0"/>
                          <a:ea typeface="Times New Roman" charset="0"/>
                          <a:cs typeface="Times New Roman" charset="0"/>
                        </a:rPr>
                        <a:t>Curative</a:t>
                      </a:r>
                      <a:r>
                        <a:rPr lang="en-US" altLang="zh-CN" sz="1400" b="0" i="0" u="none" strike="noStrike" baseline="0" dirty="0" smtClean="0">
                          <a:solidFill>
                            <a:schemeClr val="dk1"/>
                          </a:solidFill>
                          <a:effectLst/>
                          <a:latin typeface="Times New Roman" charset="0"/>
                          <a:ea typeface="Times New Roman" charset="0"/>
                          <a:cs typeface="Times New Roman" charset="0"/>
                        </a:rPr>
                        <a:t> Treatment</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smtClean="0">
                          <a:effectLst/>
                          <a:latin typeface="Times New Roman" charset="0"/>
                          <a:ea typeface="Times New Roman" charset="0"/>
                          <a:cs typeface="Times New Roman" charset="0"/>
                        </a:rPr>
                        <a:t>Non-Curative</a:t>
                      </a:r>
                      <a:r>
                        <a:rPr lang="en-US" altLang="zh-CN" sz="1400" u="none" strike="noStrike" baseline="0" dirty="0" smtClean="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latin typeface="Times New Roman" charset="0"/>
                          <a:ea typeface="Times New Roman" charset="0"/>
                          <a:cs typeface="Times New Roman" charset="0"/>
                        </a:rPr>
                        <a:t>Lung cancer death</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r>
              <a:tr h="674161">
                <a:tc>
                  <a:txBody>
                    <a:bodyPr/>
                    <a:lstStyle/>
                    <a:p>
                      <a:pPr algn="ctr" fontAlgn="b"/>
                      <a:r>
                        <a:rPr lang="en-US" sz="1400" u="none" strike="noStrike" dirty="0">
                          <a:effectLst/>
                          <a:latin typeface="Times New Roman" charset="0"/>
                          <a:ea typeface="Times New Roman" charset="0"/>
                          <a:cs typeface="Times New Roman" charset="0"/>
                        </a:rPr>
                        <a:t>High-risk </a:t>
                      </a:r>
                      <a:r>
                        <a:rPr lang="en-US" sz="1400" u="none" strike="noStrike" dirty="0" smtClean="0">
                          <a:effectLst/>
                          <a:latin typeface="Times New Roman" charset="0"/>
                          <a:ea typeface="Times New Roman" charset="0"/>
                          <a:cs typeface="Times New Roman" charset="0"/>
                        </a:rPr>
                        <a:t>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smtClean="0">
                          <a:effectLst/>
                          <a:latin typeface="Times New Roman" charset="0"/>
                          <a:ea typeface="Times New Roman" charset="0"/>
                          <a:cs typeface="Times New Roman" charset="0"/>
                        </a:rPr>
                        <a:t>0.97942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smtClean="0">
                          <a:solidFill>
                            <a:schemeClr val="tx1"/>
                          </a:solidFill>
                          <a:effectLst/>
                          <a:latin typeface="Times New Roman" charset="0"/>
                          <a:ea typeface="Times New Roman" charset="0"/>
                          <a:cs typeface="Times New Roman" charset="0"/>
                        </a:rPr>
                        <a:t>0.015 </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smtClean="0">
                          <a:solidFill>
                            <a:schemeClr val="tx1"/>
                          </a:solidFill>
                          <a:effectLst/>
                          <a:latin typeface="Times New Roman" charset="0"/>
                          <a:ea typeface="Times New Roman" charset="0"/>
                          <a:cs typeface="Times New Roman" charset="0"/>
                        </a:rPr>
                        <a:t>0.003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smtClean="0">
                          <a:solidFill>
                            <a:schemeClr val="tx1"/>
                          </a:solidFill>
                          <a:effectLst/>
                          <a:latin typeface="Times New Roman" charset="0"/>
                          <a:ea typeface="Times New Roman" charset="0"/>
                          <a:cs typeface="Times New Roman" charset="0"/>
                        </a:rPr>
                        <a:t>0.00258</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r>
              <a:tr h="611450">
                <a:tc>
                  <a:txBody>
                    <a:bodyPr/>
                    <a:lstStyle/>
                    <a:p>
                      <a:pPr algn="ctr" fontAlgn="b"/>
                      <a:r>
                        <a:rPr lang="en-US" sz="1400" b="0" i="0" u="none" strike="noStrike" dirty="0" smtClean="0">
                          <a:solidFill>
                            <a:schemeClr val="dk1"/>
                          </a:solidFill>
                          <a:effectLst/>
                          <a:latin typeface="Times New Roman" charset="0"/>
                          <a:ea typeface="Times New Roman" charset="0"/>
                          <a:cs typeface="Times New Roman" charset="0"/>
                        </a:rPr>
                        <a:t>Curative</a:t>
                      </a:r>
                      <a:r>
                        <a:rPr lang="en-US" sz="1400" b="0" i="0" u="none" strike="noStrike" baseline="0" dirty="0" smtClean="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smtClean="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smtClean="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smtClean="0">
                          <a:solidFill>
                            <a:schemeClr val="tx1"/>
                          </a:solidFill>
                          <a:effectLst/>
                          <a:latin typeface="Times New Roman" charset="0"/>
                          <a:ea typeface="Times New Roman" charset="0"/>
                          <a:cs typeface="Times New Roman" charset="0"/>
                        </a:rPr>
                        <a:t>0.0</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r>
              <a:tr h="710889">
                <a:tc>
                  <a:txBody>
                    <a:bodyPr/>
                    <a:lstStyle/>
                    <a:p>
                      <a:pPr algn="ctr" fontAlgn="b"/>
                      <a:r>
                        <a:rPr lang="en-US" sz="1400" u="none" strike="noStrike" dirty="0" smtClean="0">
                          <a:effectLst/>
                          <a:latin typeface="Times New Roman" charset="0"/>
                          <a:ea typeface="Times New Roman" charset="0"/>
                          <a:cs typeface="Times New Roman" charset="0"/>
                        </a:rPr>
                        <a:t>Non-Curative</a:t>
                      </a:r>
                      <a:r>
                        <a:rPr lang="en-US" sz="1400" u="none" strike="noStrike" baseline="0" dirty="0" smtClean="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0.05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0.95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r h="611450">
                <a:tc>
                  <a:txBody>
                    <a:bodyPr/>
                    <a:lstStyle/>
                    <a:p>
                      <a:pPr algn="ctr" fontAlgn="b"/>
                      <a:r>
                        <a:rPr lang="en-US" sz="1400" u="none" strike="noStrike" dirty="0" smtClean="0">
                          <a:effectLst/>
                          <a:latin typeface="Times New Roman" charset="0"/>
                          <a:ea typeface="Times New Roman" charset="0"/>
                          <a:cs typeface="Times New Roman" charset="0"/>
                        </a:rPr>
                        <a:t>Lung </a:t>
                      </a:r>
                      <a:r>
                        <a:rPr lang="en-US" sz="1400" u="none" strike="noStrike" dirty="0">
                          <a:effectLst/>
                          <a:latin typeface="Times New Roman" charset="0"/>
                          <a:ea typeface="Times New Roman" charset="0"/>
                          <a:cs typeface="Times New Roman" charset="0"/>
                        </a:rPr>
                        <a:t>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1.0000</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64717613"/>
              </p:ext>
            </p:extLst>
          </p:nvPr>
        </p:nvGraphicFramePr>
        <p:xfrm>
          <a:off x="6577697" y="2541214"/>
          <a:ext cx="4776103" cy="3219400"/>
        </p:xfrm>
        <a:graphic>
          <a:graphicData uri="http://schemas.openxmlformats.org/drawingml/2006/table">
            <a:tbl>
              <a:tblPr>
                <a:tableStyleId>{5C22544A-7EE6-4342-B048-85BDC9FD1C3A}</a:tableStyleId>
              </a:tblPr>
              <a:tblGrid>
                <a:gridCol w="1018323"/>
                <a:gridCol w="841091"/>
                <a:gridCol w="841091"/>
                <a:gridCol w="1037799"/>
                <a:gridCol w="1037799"/>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smtClean="0">
                          <a:solidFill>
                            <a:schemeClr val="dk1"/>
                          </a:solidFill>
                          <a:effectLst/>
                          <a:latin typeface="Times New Roman" charset="0"/>
                          <a:ea typeface="Times New Roman" charset="0"/>
                          <a:cs typeface="Times New Roman" charset="0"/>
                        </a:rPr>
                        <a:t>Curative</a:t>
                      </a:r>
                      <a:r>
                        <a:rPr lang="en-US" altLang="zh-CN" sz="1400" b="0" i="0" u="none" strike="noStrike" baseline="0" dirty="0" smtClean="0">
                          <a:solidFill>
                            <a:schemeClr val="dk1"/>
                          </a:solidFill>
                          <a:effectLst/>
                          <a:latin typeface="Times New Roman" charset="0"/>
                          <a:ea typeface="Times New Roman" charset="0"/>
                          <a:cs typeface="Times New Roman" charset="0"/>
                        </a:rPr>
                        <a:t> Treatment</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smtClean="0">
                          <a:effectLst/>
                          <a:latin typeface="Times New Roman" charset="0"/>
                          <a:ea typeface="Times New Roman" charset="0"/>
                          <a:cs typeface="Times New Roman" charset="0"/>
                        </a:rPr>
                        <a:t>Non-Curative</a:t>
                      </a:r>
                      <a:r>
                        <a:rPr lang="en-US" altLang="zh-CN" sz="1400" u="none" strike="noStrike" baseline="0" dirty="0" smtClean="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latin typeface="Times New Roman" charset="0"/>
                          <a:ea typeface="Times New Roman" charset="0"/>
                          <a:cs typeface="Times New Roman" charset="0"/>
                        </a:rPr>
                        <a:t>Lung cancer death</a:t>
                      </a:r>
                      <a:endParaRPr lang="en-US" altLang="zh-CN" sz="1400" b="0" i="0" u="none" strike="noStrike" dirty="0" smtClean="0">
                        <a:solidFill>
                          <a:srgbClr val="000000"/>
                        </a:solidFill>
                        <a:effectLst/>
                        <a:latin typeface="Times New Roman" charset="0"/>
                        <a:ea typeface="Times New Roman" charset="0"/>
                        <a:cs typeface="Times New Roman" charset="0"/>
                      </a:endParaRPr>
                    </a:p>
                  </a:txBody>
                  <a:tcPr marL="6350" marR="6350" marT="6350" marB="0" anchor="ctr"/>
                </a:tc>
              </a:tr>
              <a:tr h="674161">
                <a:tc>
                  <a:txBody>
                    <a:bodyPr/>
                    <a:lstStyle/>
                    <a:p>
                      <a:pPr algn="ctr" fontAlgn="b"/>
                      <a:r>
                        <a:rPr lang="en-US" sz="1400" u="none" strike="noStrike" dirty="0">
                          <a:effectLst/>
                          <a:latin typeface="Times New Roman" charset="0"/>
                          <a:ea typeface="Times New Roman" charset="0"/>
                          <a:cs typeface="Times New Roman" charset="0"/>
                        </a:rPr>
                        <a:t>High-risk </a:t>
                      </a:r>
                      <a:r>
                        <a:rPr lang="en-US" sz="1400" u="none" strike="noStrike" dirty="0" smtClean="0">
                          <a:effectLst/>
                          <a:latin typeface="Times New Roman" charset="0"/>
                          <a:ea typeface="Times New Roman" charset="0"/>
                          <a:cs typeface="Times New Roman" charset="0"/>
                        </a:rPr>
                        <a:t>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smtClean="0">
                          <a:effectLst/>
                          <a:latin typeface="Times New Roman" charset="0"/>
                          <a:ea typeface="Times New Roman" charset="0"/>
                          <a:cs typeface="Times New Roman" charset="0"/>
                        </a:rPr>
                        <a:t>0.97686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smtClean="0">
                          <a:solidFill>
                            <a:schemeClr val="tx1"/>
                          </a:solidFill>
                          <a:effectLst/>
                          <a:latin typeface="Times New Roman" charset="0"/>
                          <a:ea typeface="Times New Roman" charset="0"/>
                          <a:cs typeface="Times New Roman" charset="0"/>
                        </a:rPr>
                        <a:t>0.0129</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smtClean="0">
                          <a:solidFill>
                            <a:schemeClr val="tx1"/>
                          </a:solidFill>
                          <a:effectLst/>
                          <a:latin typeface="Times New Roman" charset="0"/>
                          <a:ea typeface="Times New Roman" charset="0"/>
                          <a:cs typeface="Times New Roman" charset="0"/>
                        </a:rPr>
                        <a:t>0.00524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smtClean="0">
                          <a:solidFill>
                            <a:schemeClr val="tx1"/>
                          </a:solidFill>
                          <a:effectLst/>
                          <a:latin typeface="Times New Roman" charset="0"/>
                          <a:ea typeface="Times New Roman" charset="0"/>
                          <a:cs typeface="Times New Roman" charset="0"/>
                        </a:rPr>
                        <a:t>0.0050</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r>
              <a:tr h="611450">
                <a:tc>
                  <a:txBody>
                    <a:bodyPr/>
                    <a:lstStyle/>
                    <a:p>
                      <a:pPr algn="ctr" fontAlgn="b"/>
                      <a:r>
                        <a:rPr lang="en-US" sz="1400" b="0" i="0" u="none" strike="noStrike" dirty="0" smtClean="0">
                          <a:solidFill>
                            <a:schemeClr val="dk1"/>
                          </a:solidFill>
                          <a:effectLst/>
                          <a:latin typeface="Times New Roman" charset="0"/>
                          <a:ea typeface="Times New Roman" charset="0"/>
                          <a:cs typeface="Times New Roman" charset="0"/>
                        </a:rPr>
                        <a:t>Curative</a:t>
                      </a:r>
                      <a:r>
                        <a:rPr lang="en-US" sz="1400" b="0" i="0" u="none" strike="noStrike" baseline="0" dirty="0" smtClean="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smtClean="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smtClean="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smtClean="0">
                          <a:solidFill>
                            <a:schemeClr val="tx1"/>
                          </a:solidFill>
                          <a:effectLst/>
                          <a:latin typeface="Times New Roman" charset="0"/>
                          <a:ea typeface="Times New Roman" charset="0"/>
                          <a:cs typeface="Times New Roman" charset="0"/>
                        </a:rPr>
                        <a:t>0.0</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r>
              <a:tr h="710889">
                <a:tc>
                  <a:txBody>
                    <a:bodyPr/>
                    <a:lstStyle/>
                    <a:p>
                      <a:pPr algn="ctr" fontAlgn="b"/>
                      <a:r>
                        <a:rPr lang="en-US" sz="1400" u="none" strike="noStrike" dirty="0" smtClean="0">
                          <a:effectLst/>
                          <a:latin typeface="Times New Roman" charset="0"/>
                          <a:ea typeface="Times New Roman" charset="0"/>
                          <a:cs typeface="Times New Roman" charset="0"/>
                        </a:rPr>
                        <a:t>Non-Curative</a:t>
                      </a:r>
                      <a:r>
                        <a:rPr lang="en-US" sz="1400" u="none" strike="noStrike" baseline="0" dirty="0" smtClean="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0.05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0.95</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r h="611450">
                <a:tc>
                  <a:txBody>
                    <a:bodyPr/>
                    <a:lstStyle/>
                    <a:p>
                      <a:pPr algn="ctr" fontAlgn="b"/>
                      <a:r>
                        <a:rPr lang="en-US" sz="1400" u="none" strike="noStrike" dirty="0" smtClean="0">
                          <a:effectLst/>
                          <a:latin typeface="Times New Roman" charset="0"/>
                          <a:ea typeface="Times New Roman" charset="0"/>
                          <a:cs typeface="Times New Roman" charset="0"/>
                        </a:rPr>
                        <a:t>Lung </a:t>
                      </a:r>
                      <a:r>
                        <a:rPr lang="en-US" sz="1400" u="none" strike="noStrike" dirty="0">
                          <a:effectLst/>
                          <a:latin typeface="Times New Roman" charset="0"/>
                          <a:ea typeface="Times New Roman" charset="0"/>
                          <a:cs typeface="Times New Roman" charset="0"/>
                        </a:rPr>
                        <a:t>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smtClean="0">
                          <a:solidFill>
                            <a:srgbClr val="000000"/>
                          </a:solidFill>
                          <a:effectLst/>
                          <a:latin typeface="Times New Roman" charset="0"/>
                          <a:ea typeface="Times New Roman" charset="0"/>
                          <a:cs typeface="Times New Roman" charset="0"/>
                        </a:rPr>
                        <a:t>1.0000</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r>
            </a:tbl>
          </a:graphicData>
        </a:graphic>
      </p:graphicFrame>
    </p:spTree>
    <p:extLst>
      <p:ext uri="{BB962C8B-B14F-4D97-AF65-F5344CB8AC3E}">
        <p14:creationId xmlns:p14="http://schemas.microsoft.com/office/powerpoint/2010/main" val="1289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Parameter estimation---Health Cost</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509952674"/>
              </p:ext>
            </p:extLst>
          </p:nvPr>
        </p:nvGraphicFramePr>
        <p:xfrm>
          <a:off x="601133" y="2427218"/>
          <a:ext cx="4563533" cy="1968451"/>
        </p:xfrm>
        <a:graphic>
          <a:graphicData uri="http://schemas.openxmlformats.org/drawingml/2006/table">
            <a:tbl>
              <a:tblPr>
                <a:tableStyleId>{5C22544A-7EE6-4342-B048-85BDC9FD1C3A}</a:tableStyleId>
              </a:tblPr>
              <a:tblGrid>
                <a:gridCol w="2006600"/>
                <a:gridCol w="2556933"/>
              </a:tblGrid>
              <a:tr h="694747">
                <a:tc>
                  <a:txBody>
                    <a:bodyPr/>
                    <a:lstStyle/>
                    <a:p>
                      <a:pPr algn="ctr" fontAlgn="b"/>
                      <a:r>
                        <a:rPr lang="en-US" sz="1600" u="none" strike="noStrike" dirty="0">
                          <a:effectLst/>
                          <a:latin typeface="Times New Roman" charset="0"/>
                          <a:ea typeface="Times New Roman" charset="0"/>
                          <a:cs typeface="Times New Roman" charset="0"/>
                        </a:rPr>
                        <a:t>C</a:t>
                      </a:r>
                      <a:r>
                        <a:rPr lang="en-US" sz="1600" u="none" strike="noStrike" dirty="0" smtClean="0">
                          <a:effectLst/>
                          <a:latin typeface="Times New Roman" charset="0"/>
                          <a:ea typeface="Times New Roman" charset="0"/>
                          <a:cs typeface="Times New Roman" charset="0"/>
                        </a:rPr>
                        <a:t>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u="none" strike="noStrike">
                          <a:effectLst/>
                          <a:latin typeface="Times New Roman" charset="0"/>
                          <a:ea typeface="Times New Roman" charset="0"/>
                          <a:cs typeface="Times New Roman" charset="0"/>
                        </a:rPr>
                        <a:t>4784</a:t>
                      </a:r>
                      <a:endParaRPr lang="is-I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694747">
                <a:tc>
                  <a:txBody>
                    <a:bodyPr/>
                    <a:lstStyle/>
                    <a:p>
                      <a:pPr algn="ctr" fontAlgn="b"/>
                      <a:r>
                        <a:rPr lang="en-US" sz="1600" u="none" strike="noStrike" dirty="0">
                          <a:effectLst/>
                          <a:latin typeface="Times New Roman" charset="0"/>
                          <a:ea typeface="Times New Roman" charset="0"/>
                          <a:cs typeface="Times New Roman" charset="0"/>
                        </a:rPr>
                        <a:t>Non-curative </a:t>
                      </a:r>
                      <a:r>
                        <a:rPr lang="en-US" sz="1600" u="none" strike="noStrike" dirty="0" smtClean="0">
                          <a:effectLst/>
                          <a:latin typeface="Times New Roman" charset="0"/>
                          <a:ea typeface="Times New Roman" charset="0"/>
                          <a:cs typeface="Times New Roman" charset="0"/>
                        </a:rPr>
                        <a:t>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600" u="none" strike="noStrike">
                          <a:effectLst/>
                          <a:latin typeface="Times New Roman" charset="0"/>
                          <a:ea typeface="Times New Roman" charset="0"/>
                          <a:cs typeface="Times New Roman" charset="0"/>
                        </a:rPr>
                        <a:t>24375.5</a:t>
                      </a:r>
                      <a:endParaRPr lang="hr-HR" sz="16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78957">
                <a:tc>
                  <a:txBody>
                    <a:bodyPr/>
                    <a:lstStyle/>
                    <a:p>
                      <a:pPr algn="ctr" fontAlgn="b"/>
                      <a:r>
                        <a:rPr lang="en-US" sz="1600" u="none" strike="noStrike">
                          <a:effectLst/>
                          <a:latin typeface="Times New Roman" charset="0"/>
                          <a:ea typeface="Times New Roman" charset="0"/>
                          <a:cs typeface="Times New Roman" charset="0"/>
                        </a:rPr>
                        <a:t>Background cost (depend on age)</a:t>
                      </a:r>
                      <a:endParaRPr 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u="none" strike="noStrike" dirty="0">
                          <a:effectLst/>
                          <a:latin typeface="Times New Roman" charset="0"/>
                          <a:ea typeface="Times New Roman" charset="0"/>
                          <a:cs typeface="Times New Roman" charset="0"/>
                        </a:rPr>
                        <a:t>8797</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00245303"/>
              </p:ext>
            </p:extLst>
          </p:nvPr>
        </p:nvGraphicFramePr>
        <p:xfrm>
          <a:off x="5892800" y="1955133"/>
          <a:ext cx="5300134" cy="3220644"/>
        </p:xfrm>
        <a:graphic>
          <a:graphicData uri="http://schemas.openxmlformats.org/drawingml/2006/table">
            <a:tbl>
              <a:tblPr>
                <a:tableStyleId>{5C22544A-7EE6-4342-B048-85BDC9FD1C3A}</a:tableStyleId>
              </a:tblPr>
              <a:tblGrid>
                <a:gridCol w="3254468"/>
                <a:gridCol w="2045666"/>
              </a:tblGrid>
              <a:tr h="536774">
                <a:tc>
                  <a:txBody>
                    <a:bodyPr/>
                    <a:lstStyle/>
                    <a:p>
                      <a:pPr algn="ctr" fontAlgn="b"/>
                      <a:r>
                        <a:rPr lang="en-US" sz="1800" u="none" strike="noStrike">
                          <a:effectLst/>
                          <a:latin typeface="Times New Roman" charset="0"/>
                          <a:ea typeface="Times New Roman" charset="0"/>
                          <a:cs typeface="Times New Roman" charset="0"/>
                        </a:rPr>
                        <a:t>Well</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 'screening result</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1703.2000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dirty="0">
                          <a:effectLst/>
                          <a:latin typeface="Times New Roman" charset="0"/>
                          <a:ea typeface="Times New Roman" charset="0"/>
                          <a:cs typeface="Times New Roman" charset="0"/>
                        </a:rPr>
                        <a:t>early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21532.6000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late stage</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800" u="none" strike="noStrike">
                          <a:effectLst/>
                          <a:latin typeface="Times New Roman" charset="0"/>
                          <a:ea typeface="Times New Roman" charset="0"/>
                          <a:cs typeface="Times New Roman" charset="0"/>
                        </a:rPr>
                        <a:t>51225.3000 </a:t>
                      </a:r>
                      <a:endParaRPr lang="tr-TR"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Death of Lung cancer</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tr>
              <a:tr h="536774">
                <a:tc>
                  <a:txBody>
                    <a:bodyPr/>
                    <a:lstStyle/>
                    <a:p>
                      <a:pPr algn="ctr" fontAlgn="b"/>
                      <a:r>
                        <a:rPr lang="en-US" sz="1800" u="none" strike="noStrike">
                          <a:effectLst/>
                          <a:latin typeface="Times New Roman" charset="0"/>
                          <a:ea typeface="Times New Roman" charset="0"/>
                          <a:cs typeface="Times New Roman" charset="0"/>
                        </a:rPr>
                        <a:t>Death of Other causes</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r>
            </a:tbl>
          </a:graphicData>
        </a:graphic>
      </p:graphicFrame>
      <p:cxnSp>
        <p:nvCxnSpPr>
          <p:cNvPr id="6" name="直线箭头连接符 5"/>
          <p:cNvCxnSpPr/>
          <p:nvPr/>
        </p:nvCxnSpPr>
        <p:spPr>
          <a:xfrm flipH="1" flipV="1">
            <a:off x="4809066" y="2780311"/>
            <a:ext cx="1083734" cy="49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flipH="1">
            <a:off x="4809066" y="3411443"/>
            <a:ext cx="1083735" cy="692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82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1186</Words>
  <Application>Microsoft Macintosh PowerPoint</Application>
  <PresentationFormat>宽屏</PresentationFormat>
  <Paragraphs>326</Paragraphs>
  <Slides>19</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DengXian</vt:lpstr>
      <vt:lpstr>DengXian Light</vt:lpstr>
      <vt:lpstr>Times New Roman</vt:lpstr>
      <vt:lpstr>等线</vt:lpstr>
      <vt:lpstr>Arial</vt:lpstr>
      <vt:lpstr>Office 主题</vt:lpstr>
      <vt:lpstr>Comparing the NLST and PLCOm2012 selection criteria for lung cancer screening test</vt:lpstr>
      <vt:lpstr>Introduction</vt:lpstr>
      <vt:lpstr>Methodology</vt:lpstr>
      <vt:lpstr>Methodology</vt:lpstr>
      <vt:lpstr>PowerPoint 演示文稿</vt:lpstr>
      <vt:lpstr>Assumption to calculate the Matrix</vt:lpstr>
      <vt:lpstr>Mortality Rate </vt:lpstr>
      <vt:lpstr>Transmission Probability Matrix</vt:lpstr>
      <vt:lpstr>Parameter estimation---Health Cost</vt:lpstr>
      <vt:lpstr>Parameter estimation---Health Utility and discount</vt:lpstr>
      <vt:lpstr>Results for Overall</vt:lpstr>
      <vt:lpstr>Results for mean survival time</vt:lpstr>
      <vt:lpstr>Results for ICER of Overall</vt:lpstr>
      <vt:lpstr>Results for Cost-effectiveness and Cost-utility</vt:lpstr>
      <vt:lpstr>Results for Younger</vt:lpstr>
      <vt:lpstr>Results for ICER of Younger</vt:lpstr>
      <vt:lpstr>Results for Older</vt:lpstr>
      <vt:lpstr>Results for ICER of Older</vt:lpstr>
      <vt:lpstr>Thanks for listening!</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 zhuo</dc:creator>
  <cp:lastModifiedBy>haoran zhuo</cp:lastModifiedBy>
  <cp:revision>66</cp:revision>
  <dcterms:created xsi:type="dcterms:W3CDTF">2018-05-01T00:28:45Z</dcterms:created>
  <dcterms:modified xsi:type="dcterms:W3CDTF">2018-05-02T04:50:33Z</dcterms:modified>
</cp:coreProperties>
</file>